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7" r:id="rId3"/>
    <p:sldId id="389" r:id="rId4"/>
    <p:sldId id="417" r:id="rId5"/>
    <p:sldId id="433" r:id="rId6"/>
    <p:sldId id="434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4" r:id="rId16"/>
    <p:sldId id="445" r:id="rId17"/>
    <p:sldId id="446" r:id="rId18"/>
    <p:sldId id="431" r:id="rId19"/>
    <p:sldId id="447" r:id="rId20"/>
    <p:sldId id="403" r:id="rId21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FF99"/>
    <a:srgbClr val="FFFFD1"/>
    <a:srgbClr val="0000CC"/>
    <a:srgbClr val="FFFFFF"/>
    <a:srgbClr val="006600"/>
    <a:srgbClr val="FFCCFF"/>
    <a:srgbClr val="FF999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สไตล์ธีม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 autoAdjust="0"/>
    <p:restoredTop sz="94353" autoAdjust="0"/>
  </p:normalViewPr>
  <p:slideViewPr>
    <p:cSldViewPr>
      <p:cViewPr varScale="1">
        <p:scale>
          <a:sx n="69" d="100"/>
          <a:sy n="69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795050109070772E-2"/>
          <c:y val="4.3591741307955297E-2"/>
          <c:w val="0.87988228380268152"/>
          <c:h val="0.791670519523362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เขต 8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สมองเสื่อม</c:v>
                </c:pt>
                <c:pt idx="1">
                  <c:v>ปี59</c:v>
                </c:pt>
                <c:pt idx="2">
                  <c:v>ปี 60</c:v>
                </c:pt>
                <c:pt idx="3">
                  <c:v>ปี 61</c:v>
                </c:pt>
                <c:pt idx="4">
                  <c:v>หกล้ม</c:v>
                </c:pt>
                <c:pt idx="5">
                  <c:v>ปี59 </c:v>
                </c:pt>
                <c:pt idx="6">
                  <c:v>ปี 60</c:v>
                </c:pt>
                <c:pt idx="7">
                  <c:v>ปี 61</c:v>
                </c:pt>
                <c:pt idx="8">
                  <c:v>ADL</c:v>
                </c:pt>
                <c:pt idx="9">
                  <c:v>ปี59</c:v>
                </c:pt>
                <c:pt idx="10">
                  <c:v>ปี60</c:v>
                </c:pt>
                <c:pt idx="11">
                  <c:v>ปี 61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8.8000000000000007</c:v>
                </c:pt>
                <c:pt idx="2">
                  <c:v>47.4</c:v>
                </c:pt>
                <c:pt idx="3">
                  <c:v>70.61</c:v>
                </c:pt>
                <c:pt idx="5">
                  <c:v>9.5500000000000007</c:v>
                </c:pt>
                <c:pt idx="6">
                  <c:v>48.13</c:v>
                </c:pt>
                <c:pt idx="7">
                  <c:v>71.19</c:v>
                </c:pt>
                <c:pt idx="9">
                  <c:v>14</c:v>
                </c:pt>
                <c:pt idx="10">
                  <c:v>58.17</c:v>
                </c:pt>
                <c:pt idx="11">
                  <c:v>78.91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1-4315-A178-38A2A2E0CC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ประเทศ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สมองเสื่อม</c:v>
                </c:pt>
                <c:pt idx="1">
                  <c:v>ปี59</c:v>
                </c:pt>
                <c:pt idx="2">
                  <c:v>ปี 60</c:v>
                </c:pt>
                <c:pt idx="3">
                  <c:v>ปี 61</c:v>
                </c:pt>
                <c:pt idx="4">
                  <c:v>หกล้ม</c:v>
                </c:pt>
                <c:pt idx="5">
                  <c:v>ปี59 </c:v>
                </c:pt>
                <c:pt idx="6">
                  <c:v>ปี 60</c:v>
                </c:pt>
                <c:pt idx="7">
                  <c:v>ปี 61</c:v>
                </c:pt>
                <c:pt idx="8">
                  <c:v>ADL</c:v>
                </c:pt>
                <c:pt idx="9">
                  <c:v>ปี59</c:v>
                </c:pt>
                <c:pt idx="10">
                  <c:v>ปี60</c:v>
                </c:pt>
                <c:pt idx="11">
                  <c:v>ปี 61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1">
                  <c:v>14.07</c:v>
                </c:pt>
                <c:pt idx="2">
                  <c:v>62.34</c:v>
                </c:pt>
                <c:pt idx="3">
                  <c:v>69.22</c:v>
                </c:pt>
                <c:pt idx="5">
                  <c:v>14.51</c:v>
                </c:pt>
                <c:pt idx="6">
                  <c:v>62.62</c:v>
                </c:pt>
                <c:pt idx="7">
                  <c:v>69.400000000000006</c:v>
                </c:pt>
                <c:pt idx="9">
                  <c:v>20.61</c:v>
                </c:pt>
                <c:pt idx="10">
                  <c:v>74.44</c:v>
                </c:pt>
                <c:pt idx="11">
                  <c:v>76.37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81-4315-A178-38A2A2E0CC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สมองเสื่อม</c:v>
                </c:pt>
                <c:pt idx="1">
                  <c:v>ปี59</c:v>
                </c:pt>
                <c:pt idx="2">
                  <c:v>ปี 60</c:v>
                </c:pt>
                <c:pt idx="3">
                  <c:v>ปี 61</c:v>
                </c:pt>
                <c:pt idx="4">
                  <c:v>หกล้ม</c:v>
                </c:pt>
                <c:pt idx="5">
                  <c:v>ปี59 </c:v>
                </c:pt>
                <c:pt idx="6">
                  <c:v>ปี 60</c:v>
                </c:pt>
                <c:pt idx="7">
                  <c:v>ปี 61</c:v>
                </c:pt>
                <c:pt idx="8">
                  <c:v>ADL</c:v>
                </c:pt>
                <c:pt idx="9">
                  <c:v>ปี59</c:v>
                </c:pt>
                <c:pt idx="10">
                  <c:v>ปี60</c:v>
                </c:pt>
                <c:pt idx="11">
                  <c:v>ปี 61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6C81-4315-A178-38A2A2E0CC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สมองเสื่อม</c:v>
                </c:pt>
                <c:pt idx="1">
                  <c:v>ปี59</c:v>
                </c:pt>
                <c:pt idx="2">
                  <c:v>ปี 60</c:v>
                </c:pt>
                <c:pt idx="3">
                  <c:v>ปี 61</c:v>
                </c:pt>
                <c:pt idx="4">
                  <c:v>หกล้ม</c:v>
                </c:pt>
                <c:pt idx="5">
                  <c:v>ปี59 </c:v>
                </c:pt>
                <c:pt idx="6">
                  <c:v>ปี 60</c:v>
                </c:pt>
                <c:pt idx="7">
                  <c:v>ปี 61</c:v>
                </c:pt>
                <c:pt idx="8">
                  <c:v>ADL</c:v>
                </c:pt>
                <c:pt idx="9">
                  <c:v>ปี59</c:v>
                </c:pt>
                <c:pt idx="10">
                  <c:v>ปี60</c:v>
                </c:pt>
                <c:pt idx="11">
                  <c:v>ปี 61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C81-4315-A178-38A2A2E0CC0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สมองเสื่อม</c:v>
                </c:pt>
                <c:pt idx="1">
                  <c:v>ปี59</c:v>
                </c:pt>
                <c:pt idx="2">
                  <c:v>ปี 60</c:v>
                </c:pt>
                <c:pt idx="3">
                  <c:v>ปี 61</c:v>
                </c:pt>
                <c:pt idx="4">
                  <c:v>หกล้ม</c:v>
                </c:pt>
                <c:pt idx="5">
                  <c:v>ปี59 </c:v>
                </c:pt>
                <c:pt idx="6">
                  <c:v>ปี 60</c:v>
                </c:pt>
                <c:pt idx="7">
                  <c:v>ปี 61</c:v>
                </c:pt>
                <c:pt idx="8">
                  <c:v>ADL</c:v>
                </c:pt>
                <c:pt idx="9">
                  <c:v>ปี59</c:v>
                </c:pt>
                <c:pt idx="10">
                  <c:v>ปี60</c:v>
                </c:pt>
                <c:pt idx="11">
                  <c:v>ปี 61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4-6C81-4315-A178-38A2A2E0C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85312"/>
        <c:axId val="35111680"/>
        <c:axId val="31313408"/>
      </c:bar3DChart>
      <c:catAx>
        <c:axId val="35085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5111680"/>
        <c:crosses val="autoZero"/>
        <c:auto val="1"/>
        <c:lblAlgn val="ctr"/>
        <c:lblOffset val="100"/>
        <c:noMultiLvlLbl val="0"/>
      </c:catAx>
      <c:valAx>
        <c:axId val="3511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85312"/>
        <c:crosses val="autoZero"/>
        <c:crossBetween val="between"/>
      </c:valAx>
      <c:serAx>
        <c:axId val="31313408"/>
        <c:scaling>
          <c:orientation val="minMax"/>
        </c:scaling>
        <c:delete val="0"/>
        <c:axPos val="b"/>
        <c:majorTickMark val="out"/>
        <c:minorTickMark val="none"/>
        <c:tickLblPos val="nextTo"/>
        <c:crossAx val="35111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0A-423F-B8AE-24CB489282F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60A-423F-B8AE-24CB489282F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960A-423F-B8AE-24CB489282FB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0A-423F-B8AE-24CB48928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0066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702-48C1-9C9E-A7FDEEC6DE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702-48C1-9C9E-A7FDEEC6DE1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702-48C1-9C9E-A7FDEEC6DE1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474</c:v>
                </c:pt>
                <c:pt idx="1">
                  <c:v>155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2-48C1-9C9E-A7FDEEC6D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153650297646251E-2"/>
          <c:y val="8.8569585901902989E-2"/>
          <c:w val="0.89893461166097544"/>
          <c:h val="0.83503966392685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1-C5F3-4269-AE2C-0FBD9480A6B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3-C5F3-4269-AE2C-0FBD9480A6B1}"/>
              </c:ext>
            </c:extLst>
          </c:dPt>
          <c:dPt>
            <c:idx val="2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5-C5F3-4269-AE2C-0FBD9480A6B1}"/>
              </c:ext>
            </c:extLst>
          </c:dPt>
          <c:dPt>
            <c:idx val="3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7-C5F3-4269-AE2C-0FBD9480A6B1}"/>
              </c:ext>
            </c:extLst>
          </c:dPt>
          <c:dPt>
            <c:idx val="4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9-C5F3-4269-AE2C-0FBD9480A6B1}"/>
              </c:ext>
            </c:extLst>
          </c:dPt>
          <c:dPt>
            <c:idx val="5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B-C5F3-4269-AE2C-0FBD9480A6B1}"/>
              </c:ext>
            </c:extLst>
          </c:dPt>
          <c:dPt>
            <c:idx val="6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D-C5F3-4269-AE2C-0FBD9480A6B1}"/>
              </c:ext>
            </c:extLst>
          </c:dPt>
          <c:dPt>
            <c:idx val="7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F-C5F3-4269-AE2C-0FBD9480A6B1}"/>
              </c:ext>
            </c:extLst>
          </c:dPt>
          <c:dPt>
            <c:idx val="8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11-C5F3-4269-AE2C-0FBD9480A6B1}"/>
              </c:ext>
            </c:extLst>
          </c:dPt>
          <c:dPt>
            <c:idx val="9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13-C5F3-4269-AE2C-0FBD9480A6B1}"/>
              </c:ext>
            </c:extLst>
          </c:dPt>
          <c:dPt>
            <c:idx val="10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15-C5F3-4269-AE2C-0FBD9480A6B1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17-C5F3-4269-AE2C-0FBD9480A6B1}"/>
              </c:ext>
            </c:extLst>
          </c:dPt>
          <c:dPt>
            <c:idx val="12"/>
            <c:invertIfNegative val="0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19-C5F3-4269-AE2C-0FBD9480A6B1}"/>
              </c:ext>
            </c:extLst>
          </c:dPt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21.75</c:v>
                </c:pt>
                <c:pt idx="1">
                  <c:v>20.29</c:v>
                </c:pt>
                <c:pt idx="2">
                  <c:v>21.27</c:v>
                </c:pt>
                <c:pt idx="3">
                  <c:v>17.89</c:v>
                </c:pt>
                <c:pt idx="4">
                  <c:v>18.100000000000001</c:v>
                </c:pt>
                <c:pt idx="5">
                  <c:v>15.41</c:v>
                </c:pt>
                <c:pt idx="6">
                  <c:v>18.02</c:v>
                </c:pt>
                <c:pt idx="7">
                  <c:v>15.5</c:v>
                </c:pt>
                <c:pt idx="8">
                  <c:v>19.329999999999998</c:v>
                </c:pt>
                <c:pt idx="9">
                  <c:v>16.96</c:v>
                </c:pt>
                <c:pt idx="10">
                  <c:v>15.6</c:v>
                </c:pt>
                <c:pt idx="11">
                  <c:v>14.09</c:v>
                </c:pt>
                <c:pt idx="12">
                  <c:v>17.45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F3-4269-AE2C-0FBD9480A6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คอลัมน์1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B-C5F3-4269-AE2C-0FBD9480A6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คอลัมน์2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C-C5F3-4269-AE2C-0FBD9480A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66"/>
        <c:axId val="35457280"/>
        <c:axId val="35471360"/>
      </c:barChart>
      <c:catAx>
        <c:axId val="3545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71360"/>
        <c:crosses val="autoZero"/>
        <c:auto val="1"/>
        <c:lblAlgn val="ctr"/>
        <c:lblOffset val="100"/>
        <c:noMultiLvlLbl val="0"/>
      </c:catAx>
      <c:valAx>
        <c:axId val="354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35457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นครฯ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นครฯ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65.3</c:v>
                </c:pt>
                <c:pt idx="1">
                  <c:v>87.45</c:v>
                </c:pt>
                <c:pt idx="2">
                  <c:v>12.34</c:v>
                </c:pt>
                <c:pt idx="3">
                  <c:v>78.61</c:v>
                </c:pt>
                <c:pt idx="4">
                  <c:v>78.78</c:v>
                </c:pt>
                <c:pt idx="5">
                  <c:v>20.14</c:v>
                </c:pt>
                <c:pt idx="6">
                  <c:v>80.900000000000006</c:v>
                </c:pt>
                <c:pt idx="7">
                  <c:v>48.13</c:v>
                </c:pt>
                <c:pt idx="8">
                  <c:v>62.62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E-4847-BC74-969288F4B2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นครฯ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นครฯ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67.03</c:v>
                </c:pt>
                <c:pt idx="1">
                  <c:v>85.48</c:v>
                </c:pt>
                <c:pt idx="2">
                  <c:v>86.27</c:v>
                </c:pt>
                <c:pt idx="3">
                  <c:v>65.87</c:v>
                </c:pt>
                <c:pt idx="4">
                  <c:v>80.14</c:v>
                </c:pt>
                <c:pt idx="5">
                  <c:v>30.89</c:v>
                </c:pt>
                <c:pt idx="6">
                  <c:v>92.69</c:v>
                </c:pt>
                <c:pt idx="7">
                  <c:v>71.19</c:v>
                </c:pt>
                <c:pt idx="8">
                  <c:v>69.400000000000006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E-4847-BC74-969288F4B2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นครฯ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นครฯ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68.23</c:v>
                </c:pt>
                <c:pt idx="1">
                  <c:v>94.27</c:v>
                </c:pt>
                <c:pt idx="2">
                  <c:v>78.25</c:v>
                </c:pt>
                <c:pt idx="3">
                  <c:v>79.16</c:v>
                </c:pt>
                <c:pt idx="4">
                  <c:v>79.5</c:v>
                </c:pt>
                <c:pt idx="5">
                  <c:v>49.99</c:v>
                </c:pt>
                <c:pt idx="6">
                  <c:v>91.23</c:v>
                </c:pt>
                <c:pt idx="7">
                  <c:v>74.680000000000007</c:v>
                </c:pt>
                <c:pt idx="8">
                  <c:v>71.930000000000007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CE-4847-BC74-969288F4B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18080"/>
        <c:axId val="84554880"/>
      </c:barChart>
      <c:catAx>
        <c:axId val="29518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554880"/>
        <c:crosses val="autoZero"/>
        <c:auto val="1"/>
        <c:lblAlgn val="ctr"/>
        <c:lblOffset val="100"/>
        <c:noMultiLvlLbl val="0"/>
      </c:catAx>
      <c:valAx>
        <c:axId val="84554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th-TH"/>
          </a:p>
        </c:txPr>
        <c:crossAx val="29518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tx1"/>
                </a:solidFill>
              </a:defRPr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100">
          <a:solidFill>
            <a:srgbClr val="7030A0"/>
          </a:solidFill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43873165406732E-2"/>
          <c:y val="3.1333644657562332E-2"/>
          <c:w val="0.90015129552370043"/>
          <c:h val="0.629824959115731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3.44</c:v>
                </c:pt>
                <c:pt idx="1">
                  <c:v>3.31</c:v>
                </c:pt>
                <c:pt idx="2">
                  <c:v>1.02</c:v>
                </c:pt>
                <c:pt idx="3">
                  <c:v>6.62</c:v>
                </c:pt>
                <c:pt idx="4">
                  <c:v>5.03</c:v>
                </c:pt>
                <c:pt idx="5">
                  <c:v>1.95</c:v>
                </c:pt>
                <c:pt idx="6">
                  <c:v>3.85</c:v>
                </c:pt>
                <c:pt idx="7">
                  <c:v>4.2</c:v>
                </c:pt>
                <c:pt idx="8">
                  <c:v>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E2-4EF4-BE1C-32FB3A4C5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5.69</c:v>
                </c:pt>
                <c:pt idx="1">
                  <c:v>2.74</c:v>
                </c:pt>
                <c:pt idx="2">
                  <c:v>2.35</c:v>
                </c:pt>
                <c:pt idx="3">
                  <c:v>5.15</c:v>
                </c:pt>
                <c:pt idx="4">
                  <c:v>4.0999999999999996</c:v>
                </c:pt>
                <c:pt idx="5">
                  <c:v>1.7</c:v>
                </c:pt>
                <c:pt idx="6">
                  <c:v>4.75</c:v>
                </c:pt>
                <c:pt idx="7">
                  <c:v>3.49</c:v>
                </c:pt>
                <c:pt idx="8">
                  <c:v>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E2-4EF4-BE1C-32FB3A4C5B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3.45</c:v>
                </c:pt>
                <c:pt idx="1">
                  <c:v>5.17</c:v>
                </c:pt>
                <c:pt idx="2">
                  <c:v>2.4</c:v>
                </c:pt>
                <c:pt idx="3">
                  <c:v>3.24</c:v>
                </c:pt>
                <c:pt idx="4">
                  <c:v>4.2300000000000004</c:v>
                </c:pt>
                <c:pt idx="5">
                  <c:v>3.3</c:v>
                </c:pt>
                <c:pt idx="6">
                  <c:v>0.44</c:v>
                </c:pt>
                <c:pt idx="7">
                  <c:v>3.44</c:v>
                </c:pt>
                <c:pt idx="8">
                  <c:v>4.7699999999999996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E2-4EF4-BE1C-32FB3A4C5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5568"/>
        <c:axId val="20687104"/>
      </c:barChart>
      <c:catAx>
        <c:axId val="206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687104"/>
        <c:crosses val="autoZero"/>
        <c:auto val="1"/>
        <c:lblAlgn val="ctr"/>
        <c:lblOffset val="100"/>
        <c:noMultiLvlLbl val="0"/>
      </c:catAx>
      <c:valAx>
        <c:axId val="20687104"/>
        <c:scaling>
          <c:orientation val="minMax"/>
          <c:max val="7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6855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th-TH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1">
          <a:solidFill>
            <a:srgbClr val="002060"/>
          </a:solidFill>
          <a:latin typeface="+mj-lt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67.98</c:v>
                </c:pt>
                <c:pt idx="1">
                  <c:v>81.180000000000007</c:v>
                </c:pt>
                <c:pt idx="2">
                  <c:v>11.12</c:v>
                </c:pt>
                <c:pt idx="3">
                  <c:v>77.69</c:v>
                </c:pt>
                <c:pt idx="4">
                  <c:v>78.459999999999994</c:v>
                </c:pt>
                <c:pt idx="5">
                  <c:v>19.84</c:v>
                </c:pt>
                <c:pt idx="6">
                  <c:v>82.77</c:v>
                </c:pt>
                <c:pt idx="7">
                  <c:v>47.4</c:v>
                </c:pt>
                <c:pt idx="8">
                  <c:v>62.14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1-4938-8398-0B89FECDF9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66.44</c:v>
                </c:pt>
                <c:pt idx="1">
                  <c:v>84.81</c:v>
                </c:pt>
                <c:pt idx="2">
                  <c:v>83.78</c:v>
                </c:pt>
                <c:pt idx="3">
                  <c:v>64.849999999999994</c:v>
                </c:pt>
                <c:pt idx="4">
                  <c:v>80.13</c:v>
                </c:pt>
                <c:pt idx="5">
                  <c:v>31.65</c:v>
                </c:pt>
                <c:pt idx="6">
                  <c:v>94.01</c:v>
                </c:pt>
                <c:pt idx="7">
                  <c:v>70.61</c:v>
                </c:pt>
                <c:pt idx="8">
                  <c:v>69.22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E1-4938-8398-0B89FECDF9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 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67.47</c:v>
                </c:pt>
                <c:pt idx="1">
                  <c:v>93.04</c:v>
                </c:pt>
                <c:pt idx="2">
                  <c:v>76.78</c:v>
                </c:pt>
                <c:pt idx="3">
                  <c:v>78.59</c:v>
                </c:pt>
                <c:pt idx="4">
                  <c:v>80.8</c:v>
                </c:pt>
                <c:pt idx="5">
                  <c:v>47.62</c:v>
                </c:pt>
                <c:pt idx="6">
                  <c:v>91.04</c:v>
                </c:pt>
                <c:pt idx="7">
                  <c:v>74.239999999999995</c:v>
                </c:pt>
                <c:pt idx="8">
                  <c:v>71.84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E1-4938-8398-0B89FECDF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11520"/>
        <c:axId val="29613056"/>
      </c:barChart>
      <c:catAx>
        <c:axId val="29611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613056"/>
        <c:crosses val="autoZero"/>
        <c:auto val="1"/>
        <c:lblAlgn val="ctr"/>
        <c:lblOffset val="100"/>
        <c:noMultiLvlLbl val="0"/>
      </c:catAx>
      <c:valAx>
        <c:axId val="29613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9611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1"/>
      </a:pPr>
      <a:endParaRPr lang="th-TH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0.75</c:v>
                </c:pt>
                <c:pt idx="1">
                  <c:v>0.93</c:v>
                </c:pt>
                <c:pt idx="2">
                  <c:v>0.78</c:v>
                </c:pt>
                <c:pt idx="3">
                  <c:v>1.82</c:v>
                </c:pt>
                <c:pt idx="4">
                  <c:v>1.38</c:v>
                </c:pt>
                <c:pt idx="5">
                  <c:v>0.9</c:v>
                </c:pt>
                <c:pt idx="6">
                  <c:v>7.26</c:v>
                </c:pt>
                <c:pt idx="7">
                  <c:v>1.56</c:v>
                </c:pt>
                <c:pt idx="8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A-47E5-8051-255E0EA0C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1.39</c:v>
                </c:pt>
                <c:pt idx="1">
                  <c:v>0.69</c:v>
                </c:pt>
                <c:pt idx="2">
                  <c:v>5.55</c:v>
                </c:pt>
                <c:pt idx="3">
                  <c:v>1.45</c:v>
                </c:pt>
                <c:pt idx="4">
                  <c:v>0.66</c:v>
                </c:pt>
                <c:pt idx="5">
                  <c:v>0.43</c:v>
                </c:pt>
                <c:pt idx="6">
                  <c:v>2.46</c:v>
                </c:pt>
                <c:pt idx="7">
                  <c:v>1.34</c:v>
                </c:pt>
                <c:pt idx="8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A-47E5-8051-255E0EA0C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2562</c:v>
                </c:pt>
              </c:strCache>
            </c:strRef>
          </c:tx>
          <c:spPr>
            <a:solidFill>
              <a:srgbClr val="0000CC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บึงกาฬ</c:v>
                </c:pt>
                <c:pt idx="1">
                  <c:v>หนองบัวฯ</c:v>
                </c:pt>
                <c:pt idx="2">
                  <c:v>อุดรฯ</c:v>
                </c:pt>
                <c:pt idx="3">
                  <c:v>เลย</c:v>
                </c:pt>
                <c:pt idx="4">
                  <c:v>หนองคาย</c:v>
                </c:pt>
                <c:pt idx="5">
                  <c:v>สกลฯ</c:v>
                </c:pt>
                <c:pt idx="6">
                  <c:v>นครพนม</c:v>
                </c:pt>
                <c:pt idx="7">
                  <c:v>เขต8</c:v>
                </c:pt>
                <c:pt idx="8">
                  <c:v>ประเทศ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0.49</c:v>
                </c:pt>
                <c:pt idx="1">
                  <c:v>0.61</c:v>
                </c:pt>
                <c:pt idx="2">
                  <c:v>1.36</c:v>
                </c:pt>
                <c:pt idx="3">
                  <c:v>0.69</c:v>
                </c:pt>
                <c:pt idx="4">
                  <c:v>6.36</c:v>
                </c:pt>
                <c:pt idx="5">
                  <c:v>1.64</c:v>
                </c:pt>
                <c:pt idx="6">
                  <c:v>7.77</c:v>
                </c:pt>
                <c:pt idx="7">
                  <c:v>1.27</c:v>
                </c:pt>
                <c:pt idx="8">
                  <c:v>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A-47E5-8051-255E0EA0C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37248"/>
        <c:axId val="29647232"/>
      </c:barChart>
      <c:catAx>
        <c:axId val="2963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647232"/>
        <c:crosses val="autoZero"/>
        <c:auto val="1"/>
        <c:lblAlgn val="ctr"/>
        <c:lblOffset val="100"/>
        <c:noMultiLvlLbl val="0"/>
      </c:catAx>
      <c:valAx>
        <c:axId val="29647232"/>
        <c:scaling>
          <c:orientation val="minMax"/>
          <c:max val="9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th-TH"/>
          </a:p>
        </c:txPr>
        <c:crossAx val="29637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th-TH"/>
          </a:p>
        </c:txPr>
      </c:dTable>
    </c:plotArea>
    <c:plotVisOnly val="1"/>
    <c:dispBlanksAs val="gap"/>
    <c:showDLblsOverMax val="0"/>
  </c:chart>
  <c:txPr>
    <a:bodyPr/>
    <a:lstStyle/>
    <a:p>
      <a:pPr>
        <a:defRPr sz="1100" b="1">
          <a:solidFill>
            <a:srgbClr val="002060"/>
          </a:solidFill>
          <a:latin typeface="+mj-lt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660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419-4CCF-AD7B-0A8C31656BE8}"/>
              </c:ext>
            </c:extLst>
          </c:dPt>
          <c:cat>
            <c:strRef>
              <c:f>Sheet1!$A$2:$A$5</c:f>
              <c:strCache>
                <c:ptCount val="2"/>
                <c:pt idx="0">
                  <c:v>ไตรมาสที่ 1</c:v>
                </c:pt>
                <c:pt idx="1">
                  <c:v>ไตรมาสที่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9-4CCF-AD7B-0A8C31656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006600"/>
            </a:solidFill>
          </c:spPr>
          <c:dPt>
            <c:idx val="1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1-1CB1-403E-AE7F-22500288AAF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1CB1-403E-AE7F-22500288AAF7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B1-403E-AE7F-22500288A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4999999999999"/>
          <c:y val="0.14687500000000001"/>
          <c:w val="0.59166666666666667"/>
          <c:h val="0.853125000000000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คอลัมน์1</c:v>
                </c:pt>
              </c:strCache>
            </c:strRef>
          </c:tx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0000CC"/>
              </a:solidFill>
            </c:spPr>
            <c:extLst>
              <c:ext xmlns:c16="http://schemas.microsoft.com/office/drawing/2014/chart" uri="{C3380CC4-5D6E-409C-BE32-E72D297353CC}">
                <c16:uniqueId val="{00000001-2617-45E3-A2A1-6CEA0200F4C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617-45E3-A2A1-6CEA0200F4C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7-45E3-A2A1-6CEA0200F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0.88565</cdr:x>
      <cdr:y>0.12801</cdr:y>
    </cdr:from>
    <cdr:to>
      <cdr:x>0.9263</cdr:x>
      <cdr:y>0.24842</cdr:y>
    </cdr:to>
    <cdr:sp macro="" textlink="">
      <cdr:nvSpPr>
        <cdr:cNvPr id="2" name="กล่องข้อความ 17">
          <a:extLst xmlns:a="http://schemas.openxmlformats.org/drawingml/2006/main">
            <a:ext uri="{FF2B5EF4-FFF2-40B4-BE49-F238E27FC236}">
              <a16:creationId xmlns:a16="http://schemas.microsoft.com/office/drawing/2014/main" id="{72BD6AE9-4C38-4566-AE9F-38FBF65AB95A}"/>
            </a:ext>
          </a:extLst>
        </cdr:cNvPr>
        <cdr:cNvSpPr txBox="1"/>
      </cdr:nvSpPr>
      <cdr:spPr>
        <a:xfrm xmlns:a="http://schemas.openxmlformats.org/drawingml/2006/main">
          <a:off x="4025122" y="392656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8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D3502-A833-4C42-B167-7559E4AB142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EDDD-A98E-4115-9C92-9C1A55B3F51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978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B3495-4870-4E00-A6FB-512A7D347F6C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4FF3-A2ED-4234-A35A-F12675D6FE9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47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F4FF3-A2ED-4234-A35A-F12675D6FE9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741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297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635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62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10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02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82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8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4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54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11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66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22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9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81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02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512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1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13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42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96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1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040-C9C2-4DF9-AE67-BEE3CFE0F77F}" type="datetimeFigureOut">
              <a:rPr lang="th-TH" smtClean="0"/>
              <a:t>15/08/62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172A-ECD5-4FF4-9E73-70834B2613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5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TH Baijam" pitchFamily="2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C7CE-5EA8-4F49-BBF1-5EC141572E7D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15/08/62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C3CF-182C-4A6B-BB57-6A8FDC55453F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9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hyperlink" Target="Pages%20from%20LTC-2016_&#3612;&#3609;&#3623;&#3585;-&#3598;.pdf" TargetMode="Externa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2463" b="54428"/>
          <a:stretch/>
        </p:blipFill>
        <p:spPr>
          <a:xfrm>
            <a:off x="313556" y="1425658"/>
            <a:ext cx="8218884" cy="4091574"/>
          </a:xfrm>
          <a:prstGeom prst="rect">
            <a:avLst/>
          </a:prstGeom>
        </p:spPr>
      </p:pic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371540" y="-171400"/>
            <a:ext cx="8448932" cy="1956604"/>
          </a:xfrm>
        </p:spPr>
        <p:txBody>
          <a:bodyPr>
            <a:noAutofit/>
          </a:bodyPr>
          <a:lstStyle/>
          <a:p>
            <a:r>
              <a:rPr lang="th-TH" sz="13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ผู้สูงอายุ</a:t>
            </a:r>
            <a:endParaRPr lang="th-TH" sz="13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520" y="5221093"/>
            <a:ext cx="8640960" cy="1088227"/>
          </a:xfrm>
        </p:spPr>
        <p:txBody>
          <a:bodyPr anchor="ctr">
            <a:normAutofit fontScale="25000" lnSpcReduction="20000"/>
          </a:bodyPr>
          <a:lstStyle/>
          <a:p>
            <a:r>
              <a:rPr lang="th-TH" sz="26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8</a:t>
            </a:r>
          </a:p>
          <a:p>
            <a:endParaRPr lang="th-TH" sz="6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คณะกรรมการพัฒนาระบบบริการ และพัฒนาศักยภาพผู้สูงอายุเขตสุขภาพที่ </a:t>
            </a:r>
            <a:r>
              <a:rPr lang="en-US" sz="11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sz="11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101" name="Picture 5" descr="ผลการค้นหารูปภาพสำหรับ ดอกลําดวน สัญลักษณ์ผู้สูงอาย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1" b="99464" l="0" r="100000">
                        <a14:foregroundMark x1="32000" y1="84718" x2="32000" y2="84718"/>
                        <a14:foregroundMark x1="20400" y1="87668" x2="20400" y2="87668"/>
                        <a14:foregroundMark x1="30600" y1="87668" x2="30600" y2="87668"/>
                        <a14:foregroundMark x1="43000" y1="91689" x2="43000" y2="91689"/>
                        <a14:foregroundMark x1="47400" y1="93834" x2="47400" y2="93834"/>
                        <a14:foregroundMark x1="45600" y1="89812" x2="45600" y2="89812"/>
                        <a14:foregroundMark x1="43600" y1="86327" x2="43600" y2="86327"/>
                        <a14:foregroundMark x1="28000" y1="86595" x2="28000" y2="86595"/>
                        <a14:foregroundMark x1="23400" y1="86595" x2="23400" y2="86595"/>
                        <a14:foregroundMark x1="20800" y1="86327" x2="20800" y2="86327"/>
                        <a14:foregroundMark x1="16200" y1="86059" x2="16200" y2="86059"/>
                        <a14:foregroundMark x1="13000" y1="87936" x2="13000" y2="87936"/>
                        <a14:foregroundMark x1="13000" y1="87936" x2="13000" y2="87936"/>
                        <a14:foregroundMark x1="13000" y1="88204" x2="13000" y2="88204"/>
                        <a14:foregroundMark x1="13000" y1="88204" x2="13000" y2="88204"/>
                        <a14:foregroundMark x1="13000" y1="88204" x2="13000" y2="88204"/>
                        <a14:foregroundMark x1="11400" y1="88204" x2="11400" y2="88204"/>
                        <a14:foregroundMark x1="11400" y1="88204" x2="11400" y2="88204"/>
                        <a14:foregroundMark x1="11400" y1="87131" x2="11400" y2="87131"/>
                        <a14:foregroundMark x1="74600" y1="81233" x2="74600" y2="81233"/>
                        <a14:foregroundMark x1="60800" y1="87131" x2="60800" y2="87131"/>
                        <a14:foregroundMark x1="54200" y1="95710" x2="54200" y2="95710"/>
                        <a14:foregroundMark x1="51800" y1="96515" x2="51800" y2="96515"/>
                        <a14:foregroundMark x1="48400" y1="95710" x2="48400" y2="95710"/>
                        <a14:foregroundMark x1="50400" y1="97319" x2="50400" y2="97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02"/>
          <a:stretch/>
        </p:blipFill>
        <p:spPr bwMode="auto">
          <a:xfrm rot="13631537" flipH="1" flipV="1">
            <a:off x="814728" y="978100"/>
            <a:ext cx="2367475" cy="13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0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4">
            <a:extLst>
              <a:ext uri="{FF2B5EF4-FFF2-40B4-BE49-F238E27FC236}">
                <a16:creationId xmlns:a16="http://schemas.microsoft.com/office/drawing/2014/main" id="{B854B515-46FF-4A4D-B39A-F9612301CEDD}"/>
              </a:ext>
            </a:extLst>
          </p:cNvPr>
          <p:cNvGraphicFramePr/>
          <p:nvPr/>
        </p:nvGraphicFramePr>
        <p:xfrm>
          <a:off x="179512" y="980728"/>
          <a:ext cx="8640960" cy="246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4">
            <a:extLst>
              <a:ext uri="{FF2B5EF4-FFF2-40B4-BE49-F238E27FC236}">
                <a16:creationId xmlns:a16="http://schemas.microsoft.com/office/drawing/2014/main" id="{0CF8914F-5CD9-4CD9-A67C-5C007E43E051}"/>
              </a:ext>
            </a:extLst>
          </p:cNvPr>
          <p:cNvGraphicFramePr/>
          <p:nvPr/>
        </p:nvGraphicFramePr>
        <p:xfrm>
          <a:off x="107505" y="4127793"/>
          <a:ext cx="887107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กล่องข้อความ 1">
            <a:extLst>
              <a:ext uri="{FF2B5EF4-FFF2-40B4-BE49-F238E27FC236}">
                <a16:creationId xmlns:a16="http://schemas.microsoft.com/office/drawing/2014/main" id="{54FAC68E-D9F3-4EB5-BCBE-71ECF5E62389}"/>
              </a:ext>
            </a:extLst>
          </p:cNvPr>
          <p:cNvSpPr txBox="1"/>
          <p:nvPr/>
        </p:nvSpPr>
        <p:spPr>
          <a:xfrm>
            <a:off x="3661179" y="6504057"/>
            <a:ext cx="54473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ที่มา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ข้อมูลผู้สูงอายุ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HDC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 ปี 60 ณ 30 ก.ย.60  / 2561  ณ 30 ก.ย.61 /  ปี 62  ก.ย – ก.ค 62 ณ 8 ก.ค)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62068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ร้อยละของผู้สูงอายุที่คัดกรอง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Dementia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5736" y="386104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ร้อยละของผู้สูงอายุที่พบภาวะเสี่ยง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Dementia</a:t>
            </a:r>
          </a:p>
        </p:txBody>
      </p:sp>
      <p:sp>
        <p:nvSpPr>
          <p:cNvPr id="16" name="ชื่อเรื่อง 3">
            <a:extLst>
              <a:ext uri="{FF2B5EF4-FFF2-40B4-BE49-F238E27FC236}">
                <a16:creationId xmlns:a16="http://schemas.microsoft.com/office/drawing/2014/main" id="{2275DA4B-1A67-4455-95FF-5876A64B6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ข้อมูลการคัดกรองผู้สูงอายุ</a:t>
            </a:r>
          </a:p>
        </p:txBody>
      </p:sp>
      <p:sp>
        <p:nvSpPr>
          <p:cNvPr id="19" name="กล่องข้อความ 6">
            <a:extLst>
              <a:ext uri="{FF2B5EF4-FFF2-40B4-BE49-F238E27FC236}">
                <a16:creationId xmlns:a16="http://schemas.microsoft.com/office/drawing/2014/main" id="{7A025689-03A5-4113-9048-44156478FA89}"/>
              </a:ext>
            </a:extLst>
          </p:cNvPr>
          <p:cNvSpPr txBox="1"/>
          <p:nvPr/>
        </p:nvSpPr>
        <p:spPr>
          <a:xfrm>
            <a:off x="-35496" y="32460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ข้อมูลพบภาวะเสี่ยงในผู้สูงอายุ</a:t>
            </a:r>
          </a:p>
        </p:txBody>
      </p:sp>
      <p:sp>
        <p:nvSpPr>
          <p:cNvPr id="20" name="กล่องข้อความ 17">
            <a:extLst>
              <a:ext uri="{FF2B5EF4-FFF2-40B4-BE49-F238E27FC236}">
                <a16:creationId xmlns:a16="http://schemas.microsoft.com/office/drawing/2014/main" id="{72BD6AE9-4C38-4566-AE9F-38FBF65AB95A}"/>
              </a:ext>
            </a:extLst>
          </p:cNvPr>
          <p:cNvSpPr txBox="1"/>
          <p:nvPr/>
        </p:nvSpPr>
        <p:spPr>
          <a:xfrm>
            <a:off x="8488614" y="980728"/>
            <a:ext cx="97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95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863080" y="1196752"/>
            <a:ext cx="7704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305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" y="908720"/>
            <a:ext cx="9143999" cy="1257949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th-TH" alt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คลินิกผู้สูงอายุผ่านเกณฑ์ประเมินของกรมการแพทย์</a:t>
            </a:r>
            <a:br>
              <a:rPr lang="th-TH" alt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altLang="th-TH" sz="3600" b="1" dirty="0" err="1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รพศ</a:t>
            </a:r>
            <a:r>
              <a:rPr lang="th-TH" alt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lang="th-TH" altLang="th-TH" sz="3600" b="1" dirty="0" err="1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รพท</a:t>
            </a:r>
            <a:r>
              <a:rPr lang="th-TH" alt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ทุกแห่ง /  </a:t>
            </a:r>
            <a:r>
              <a:rPr lang="th-TH" altLang="th-TH" sz="3600" b="1" dirty="0" err="1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รพช</a:t>
            </a:r>
            <a:r>
              <a:rPr lang="th-TH" altLang="th-TH" sz="3600" b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อย่างน้อยจังหวัดละ 1 แห่ง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2221414"/>
            <a:ext cx="2304256" cy="415498"/>
          </a:xfrm>
        </p:spPr>
        <p:txBody>
          <a:bodyPr>
            <a:normAutofit fontScale="85000" lnSpcReduction="20000"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โรงพยาบาลศูนย์</a:t>
            </a:r>
            <a:endParaRPr lang="th-TH" altLang="th-TH" sz="28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-27384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3.ผลการดำเนินงาน</a:t>
            </a: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-16074" y="4581128"/>
            <a:ext cx="9160074" cy="108560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โรงพยาบาลทั้งหมด 87 แห่ง เปิดบริการ 67 แห่ง 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ผ่าน</a:t>
            </a:r>
            <a:r>
              <a:rPr kumimoji="0" 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เกณฑ์ประเมินของกรมการแพทย์</a:t>
            </a:r>
            <a:r>
              <a:rPr kumimoji="0" lang="th-TH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4 แห่ง 5.97 </a:t>
            </a:r>
            <a:r>
              <a:rPr kumimoji="0" lang="en-US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 </a:t>
            </a:r>
            <a:r>
              <a:rPr kumimoji="0" lang="th-TH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 </a:t>
            </a:r>
            <a:r>
              <a:rPr kumimoji="0" lang="en-US" altLang="th-TH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2.92%</a:t>
            </a:r>
            <a:endParaRPr kumimoji="0" lang="th-TH" altLang="th-TH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4" name="กลุ่ม 13"/>
          <p:cNvGrpSpPr/>
          <p:nvPr/>
        </p:nvGrpSpPr>
        <p:grpSpPr>
          <a:xfrm>
            <a:off x="755576" y="4005064"/>
            <a:ext cx="2376264" cy="576064"/>
            <a:chOff x="683568" y="4221088"/>
            <a:chExt cx="3816424" cy="720080"/>
          </a:xfrm>
        </p:grpSpPr>
        <p:sp>
          <p:nvSpPr>
            <p:cNvPr id="9" name="สี่เหลี่ยมผืนผ้า 8"/>
            <p:cNvSpPr/>
            <p:nvPr/>
          </p:nvSpPr>
          <p:spPr>
            <a:xfrm>
              <a:off x="683568" y="4581128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683568" y="4221088"/>
              <a:ext cx="288032" cy="288032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ตัวแทนเนื้อหา 2"/>
            <p:cNvSpPr txBox="1">
              <a:spLocks/>
            </p:cNvSpPr>
            <p:nvPr/>
          </p:nvSpPr>
          <p:spPr>
            <a:xfrm>
              <a:off x="1043069" y="4223967"/>
              <a:ext cx="3456923" cy="7172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ผ่าน 1 แห่ง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ยังไม่รับประเมิน 1 แห่ง</a:t>
              </a:r>
            </a:p>
          </p:txBody>
        </p:sp>
      </p:grpSp>
      <p:sp>
        <p:nvSpPr>
          <p:cNvPr id="13" name="ตัวแทนเนื้อหา 2"/>
          <p:cNvSpPr txBox="1">
            <a:spLocks/>
          </p:cNvSpPr>
          <p:nvPr/>
        </p:nvSpPr>
        <p:spPr>
          <a:xfrm>
            <a:off x="339527" y="5661248"/>
            <a:ext cx="8661648" cy="2021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จังหวัดที่ยังไม่เปิดดำเนินการในรพ.ชุมชน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	จังหวัดเลย โรงพยาบาล  13 แห่ง   ขนาด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M2 1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F2 11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F3 1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	จังหวัดบึงกาฬ โรงพยาบาล 7 แห่ง ขนาด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F1 1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F2  5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</a:t>
            </a:r>
            <a:r>
              <a:rPr kumimoji="0" lang="en-US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F3 1 </a:t>
            </a:r>
            <a:r>
              <a:rPr kumimoji="0" lang="th-TH" alt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</a:t>
            </a:r>
          </a:p>
        </p:txBody>
      </p:sp>
      <p:sp>
        <p:nvSpPr>
          <p:cNvPr id="15" name="ตัวแทนเนื้อหา 2"/>
          <p:cNvSpPr txBox="1">
            <a:spLocks/>
          </p:cNvSpPr>
          <p:nvPr/>
        </p:nvSpPr>
        <p:spPr>
          <a:xfrm>
            <a:off x="3419872" y="2221414"/>
            <a:ext cx="2304256" cy="415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โรงพยาบาลทั่วไป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ตัวแทนเนื้อหา 2"/>
          <p:cNvSpPr txBox="1">
            <a:spLocks/>
          </p:cNvSpPr>
          <p:nvPr/>
        </p:nvSpPr>
        <p:spPr>
          <a:xfrm>
            <a:off x="6084168" y="2204864"/>
            <a:ext cx="2304256" cy="415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โรงพยาบาลชุมชน</a:t>
            </a:r>
            <a:endParaRPr kumimoji="0" lang="th-TH" alt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17" name="แผนภูมิ 16"/>
          <p:cNvGraphicFramePr/>
          <p:nvPr/>
        </p:nvGraphicFramePr>
        <p:xfrm>
          <a:off x="747652" y="2221414"/>
          <a:ext cx="232792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กลุ่ม 31"/>
          <p:cNvGrpSpPr/>
          <p:nvPr/>
        </p:nvGrpSpPr>
        <p:grpSpPr>
          <a:xfrm>
            <a:off x="3059832" y="4005064"/>
            <a:ext cx="3102788" cy="576064"/>
            <a:chOff x="3203848" y="4005064"/>
            <a:chExt cx="3102788" cy="576064"/>
          </a:xfrm>
        </p:grpSpPr>
        <p:sp>
          <p:nvSpPr>
            <p:cNvPr id="23" name="สี่เหลี่ยมผืนผ้า 22"/>
            <p:cNvSpPr/>
            <p:nvPr/>
          </p:nvSpPr>
          <p:spPr>
            <a:xfrm>
              <a:off x="3203848" y="4293096"/>
              <a:ext cx="173558" cy="23042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3203848" y="4005064"/>
              <a:ext cx="173558" cy="230426"/>
            </a:xfrm>
            <a:prstGeom prst="rect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5" name="ตัวแทนเนื้อหา 2"/>
            <p:cNvSpPr txBox="1">
              <a:spLocks/>
            </p:cNvSpPr>
            <p:nvPr/>
          </p:nvSpPr>
          <p:spPr>
            <a:xfrm>
              <a:off x="3436738" y="4007367"/>
              <a:ext cx="2869898" cy="5737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ผ่าน 1 แห่ง         รอรับรองซ้ำ 2 แห่ง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ยังไม่รับประเมิน 5 แห่ง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48902" y="4005064"/>
              <a:ext cx="173558" cy="230426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31" name="กลุ่ม 30"/>
          <p:cNvGrpSpPr/>
          <p:nvPr/>
        </p:nvGrpSpPr>
        <p:grpSpPr>
          <a:xfrm>
            <a:off x="6156176" y="3947458"/>
            <a:ext cx="3102788" cy="576064"/>
            <a:chOff x="6077724" y="4005064"/>
            <a:chExt cx="3102788" cy="576064"/>
          </a:xfrm>
        </p:grpSpPr>
        <p:sp>
          <p:nvSpPr>
            <p:cNvPr id="27" name="สี่เหลี่ยมผืนผ้า 26"/>
            <p:cNvSpPr/>
            <p:nvPr/>
          </p:nvSpPr>
          <p:spPr>
            <a:xfrm>
              <a:off x="6077724" y="4293096"/>
              <a:ext cx="173558" cy="23042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6077724" y="4005064"/>
              <a:ext cx="173558" cy="230426"/>
            </a:xfrm>
            <a:prstGeom prst="rect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9" name="ตัวแทนเนื้อหา 2"/>
            <p:cNvSpPr txBox="1">
              <a:spLocks/>
            </p:cNvSpPr>
            <p:nvPr/>
          </p:nvSpPr>
          <p:spPr>
            <a:xfrm>
              <a:off x="6310614" y="4007367"/>
              <a:ext cx="2869898" cy="5737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เปิดบริการ 57 แห่ง ยังไม่รับประเมิน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ยังไม่เปิด 20 แห่ง</a:t>
              </a:r>
            </a:p>
          </p:txBody>
        </p:sp>
      </p:grpSp>
      <p:graphicFrame>
        <p:nvGraphicFramePr>
          <p:cNvPr id="33" name="แผนภูมิ 32"/>
          <p:cNvGraphicFramePr/>
          <p:nvPr/>
        </p:nvGraphicFramePr>
        <p:xfrm>
          <a:off x="3414484" y="2158994"/>
          <a:ext cx="232792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แผนภูมิ 33"/>
          <p:cNvGraphicFramePr/>
          <p:nvPr/>
        </p:nvGraphicFramePr>
        <p:xfrm>
          <a:off x="6095925" y="2135159"/>
          <a:ext cx="2327920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34708" y="3031643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1          1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3928" y="297778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5          2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80695" y="265938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57     20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66605" y="2508423"/>
            <a:ext cx="316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7446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ร้อยละของตำบลที่มีระบบการส่งเสริมสุขภาพดูแลผู้สูงอายุระยะยาว</a:t>
            </a:r>
            <a:b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  Term Care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ในชุมชนผ่านเกณฑ์ ร้อยละ 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" y="-27384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3.ผลการดำเนินงาน</a:t>
            </a:r>
          </a:p>
        </p:txBody>
      </p:sp>
      <p:sp>
        <p:nvSpPr>
          <p:cNvPr id="25" name="ตัวแทนเนื้อหา 2"/>
          <p:cNvSpPr txBox="1">
            <a:spLocks/>
          </p:cNvSpPr>
          <p:nvPr/>
        </p:nvSpPr>
        <p:spPr>
          <a:xfrm>
            <a:off x="0" y="2103391"/>
            <a:ext cx="9144000" cy="821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 จากตำบลทั้งหมด 644 ตำบล  ผ่านเกณฑ์ประเมิน 565 ตำบล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คิดเป็นร้อยละ 87.73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(ข้อมูลจากโปรแกรม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ศูนย์อนามัยที่ 8  ณ 31 ก.ค. 2562)</a:t>
            </a:r>
          </a:p>
        </p:txBody>
      </p:sp>
      <p:graphicFrame>
        <p:nvGraphicFramePr>
          <p:cNvPr id="26" name="แผนภูมิ 25"/>
          <p:cNvGraphicFramePr/>
          <p:nvPr/>
        </p:nvGraphicFramePr>
        <p:xfrm>
          <a:off x="1619672" y="2852936"/>
          <a:ext cx="43387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220072" y="3645024"/>
            <a:ext cx="33137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ตำบลทั้งหมด 644 ตำบล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เข้าร่วม 629 แห่ง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ไม่เข้าร่วม 15 แห่ง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41512" y="4941168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629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6934" y="3146364"/>
            <a:ext cx="1172116" cy="642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 แห่ง</a:t>
            </a:r>
          </a:p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ไม่เข้าร่วม</a:t>
            </a:r>
          </a:p>
        </p:txBody>
      </p:sp>
      <p:sp>
        <p:nvSpPr>
          <p:cNvPr id="31" name="รูปแบบอิสระ 30"/>
          <p:cNvSpPr/>
          <p:nvPr/>
        </p:nvSpPr>
        <p:spPr>
          <a:xfrm>
            <a:off x="2392326" y="3155450"/>
            <a:ext cx="1180214" cy="191386"/>
          </a:xfrm>
          <a:custGeom>
            <a:avLst/>
            <a:gdLst>
              <a:gd name="connsiteX0" fmla="*/ 0 w 1180214"/>
              <a:gd name="connsiteY0" fmla="*/ 21265 h 191386"/>
              <a:gd name="connsiteX1" fmla="*/ 1041990 w 1180214"/>
              <a:gd name="connsiteY1" fmla="*/ 0 h 191386"/>
              <a:gd name="connsiteX2" fmla="*/ 1180214 w 1180214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191386">
                <a:moveTo>
                  <a:pt x="0" y="21265"/>
                </a:moveTo>
                <a:lnTo>
                  <a:pt x="1041990" y="0"/>
                </a:lnTo>
                <a:lnTo>
                  <a:pt x="1180214" y="191386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7194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14300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ร้อยละของตำบลที่มีระบบการส่งเสริมสุขภาพดูแลผู้สูงอายุระยะยาว</a:t>
            </a:r>
            <a:b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Long  Term Care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ในชุมชนผ่านเกณฑ์ ร้อยละ 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840" y="5949280"/>
            <a:ext cx="9139159" cy="72008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ตำบลที่เข้าร่วม 629 ตำบล  อปท.โอนเงินให้สถานบริการ 474 ตำบล คิดเป็นร้อยละ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ข้อมูล จาก </a:t>
            </a:r>
            <a:r>
              <a:rPr lang="th-TH" sz="24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.เขต 8 และ </a:t>
            </a:r>
            <a:r>
              <a:rPr lang="th-TH" sz="24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.ทุกแห่ง ณ 3</a:t>
            </a:r>
            <a:r>
              <a:rPr lang="en-US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มิ.ย.2562 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-27384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3.ผลการดำเนินงาน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0" y="2103391"/>
            <a:ext cx="9144000" cy="821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 จากตำบลทั้งหมด 644 ตำบล  ผ่านเกณฑ์ประเมิน 565 ตำบล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คิดเป็นร้อยละ 87.73 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(ข้อมูลจากโปรแกรม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ศูนย์อนามัยที่ 8  ณ 31 ก.ค. 2562)</a:t>
            </a:r>
          </a:p>
        </p:txBody>
      </p:sp>
      <p:graphicFrame>
        <p:nvGraphicFramePr>
          <p:cNvPr id="14" name="แผนภูมิ 13"/>
          <p:cNvGraphicFramePr/>
          <p:nvPr/>
        </p:nvGraphicFramePr>
        <p:xfrm>
          <a:off x="1619672" y="2852936"/>
          <a:ext cx="43387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20072" y="3645024"/>
            <a:ext cx="33457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ตำบลเข้าร่วม 629 ตำบล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โอนเงิน 474 ตำบล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ยังไม่โอน 155 ตำบล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936" y="4770632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474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56934" y="3146364"/>
            <a:ext cx="1172116" cy="642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 แห่ง</a:t>
            </a:r>
          </a:p>
          <a:p>
            <a:pPr marL="0" marR="0" lvl="0" indent="0" algn="r" defTabSz="914400" rtl="0" eaLnBrk="1" fontAlgn="auto" latinLnBrk="0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ไม่เข้าร่วม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3717032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155</a:t>
            </a:r>
          </a:p>
        </p:txBody>
      </p:sp>
      <p:sp>
        <p:nvSpPr>
          <p:cNvPr id="5" name="รูปแบบอิสระ 4"/>
          <p:cNvSpPr/>
          <p:nvPr/>
        </p:nvSpPr>
        <p:spPr>
          <a:xfrm>
            <a:off x="2392326" y="3155450"/>
            <a:ext cx="1180214" cy="191386"/>
          </a:xfrm>
          <a:custGeom>
            <a:avLst/>
            <a:gdLst>
              <a:gd name="connsiteX0" fmla="*/ 0 w 1180214"/>
              <a:gd name="connsiteY0" fmla="*/ 21265 h 191386"/>
              <a:gd name="connsiteX1" fmla="*/ 1041990 w 1180214"/>
              <a:gd name="connsiteY1" fmla="*/ 0 h 191386"/>
              <a:gd name="connsiteX2" fmla="*/ 1180214 w 1180214"/>
              <a:gd name="connsiteY2" fmla="*/ 191386 h 19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191386">
                <a:moveTo>
                  <a:pt x="0" y="21265"/>
                </a:moveTo>
                <a:lnTo>
                  <a:pt x="1041990" y="0"/>
                </a:lnTo>
                <a:lnTo>
                  <a:pt x="1180214" y="191386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58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83330A7-9E4D-4391-B5C8-857B1C1E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40" y="1052736"/>
            <a:ext cx="8604448" cy="151216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4.1 เป็นตัวชี้วัดใหม่ของเขตจึงยังทำให้ผู้รับผิดชอบงานในทุกระดับยังไม่เข้าใจ ต้องมีการสื่อสาร และ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ชี้แจงในทุกช่องทางเพื่อให้การดำเนินงานเป็นไปในแนวทางเดียวกันและบรรลุตามเป้าหมาย และ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หลังจากสรุปผลการดำเนินงานจะจัดประชุมเพื่อทำแผนฯปี 63 อาจมีการปรับตัวชี้วัดให้เหมาะสม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ต่อไป</a:t>
            </a:r>
            <a:endParaRPr lang="en-US" sz="2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707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4.ปัญหาอุปสรรค</a:t>
            </a:r>
          </a:p>
        </p:txBody>
      </p:sp>
      <p:sp>
        <p:nvSpPr>
          <p:cNvPr id="7" name="ตัวแทนเนื้อหา 2">
            <a:extLst>
              <a:ext uri="{FF2B5EF4-FFF2-40B4-BE49-F238E27FC236}">
                <a16:creationId xmlns:a16="http://schemas.microsoft.com/office/drawing/2014/main" id="{983330A7-9E4D-4391-B5C8-857B1C1E866A}"/>
              </a:ext>
            </a:extLst>
          </p:cNvPr>
          <p:cNvSpPr txBox="1">
            <a:spLocks/>
          </p:cNvSpPr>
          <p:nvPr/>
        </p:nvSpPr>
        <p:spPr>
          <a:xfrm>
            <a:off x="323528" y="3361326"/>
            <a:ext cx="2808312" cy="3308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คณะกรรมการฯ ประชุมวางแผน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การดำเนินงานและแก้ไขปัญหา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-จัดทำแผนฯชี้แจงงานให้ทุกจังหวัด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โดยใช้ช่องทางเช่นจัดประชุม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Vedio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Conference.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 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ไลน์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กลุ่ม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-ติดตามรวมรวมข้อมูล วิเคราะห์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คืนข้อมูล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-ประสานหน่วยวิชาการ/ ช่วยจัดหาแหล่งงบประมาณให้จังหวัด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983330A7-9E4D-4391-B5C8-857B1C1E866A}"/>
              </a:ext>
            </a:extLst>
          </p:cNvPr>
          <p:cNvSpPr txBox="1">
            <a:spLocks/>
          </p:cNvSpPr>
          <p:nvPr/>
        </p:nvSpPr>
        <p:spPr>
          <a:xfrm>
            <a:off x="3297025" y="3347634"/>
            <a:ext cx="2931159" cy="2564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-ตั้งคณะกรรมการฯ ดำเนินการตาม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แนวทางเขตและกำกับติดตามงาน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ในจังหวัด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-จัดประชุมชี้แจงสร้างความเข้าใจให้กับ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ผู้รับผิดชอบงานทุกระดับ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-ช่วยจัดหาแหล่งงบประมาณ /   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ช่วยเหลือด้านวิชาการ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-ติดตามรวมรวมข้อมูล วิเคราะห์</a:t>
            </a:r>
          </a:p>
          <a:p>
            <a:pPr marL="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คืนข้อมูลให้พื้นที่                            </a:t>
            </a:r>
          </a:p>
        </p:txBody>
      </p:sp>
      <p:sp>
        <p:nvSpPr>
          <p:cNvPr id="9" name="ตัวแทนเนื้อหา 2">
            <a:extLst>
              <a:ext uri="{FF2B5EF4-FFF2-40B4-BE49-F238E27FC236}">
                <a16:creationId xmlns:a16="http://schemas.microsoft.com/office/drawing/2014/main" id="{983330A7-9E4D-4391-B5C8-857B1C1E866A}"/>
              </a:ext>
            </a:extLst>
          </p:cNvPr>
          <p:cNvSpPr txBox="1">
            <a:spLocks/>
          </p:cNvSpPr>
          <p:nvPr/>
        </p:nvSpPr>
        <p:spPr>
          <a:xfrm>
            <a:off x="6228184" y="3849916"/>
            <a:ext cx="2736304" cy="2666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รพศ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 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รพท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./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รพช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ทำความเข้าใจ</a:t>
            </a:r>
          </a:p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และดำเนินการแนวทางการ</a:t>
            </a:r>
          </a:p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ดำเนินงานคลินิก ผู้สูงอายุ</a:t>
            </a:r>
          </a:p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-รพสต./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PCU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ทำความเข้าใจและ</a:t>
            </a:r>
          </a:p>
          <a:p>
            <a:pPr marL="82550" lvl="2" indent="0">
              <a:lnSpc>
                <a:spcPct val="90000"/>
              </a:lnSpc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ดำเนินการการ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ดำเนินงานผู้สูงอายุ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การคัดกรองดูแลและส่งต่อผู้สูงอายุ</a:t>
            </a:r>
          </a:p>
          <a:p>
            <a:pPr marL="82550" marR="0" lvl="2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เน้น สมองเสื่อม หกล้ม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79512" y="2699562"/>
            <a:ext cx="2952328" cy="3969798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06451" y="2797423"/>
            <a:ext cx="2681373" cy="478203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752" y="205149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แนวทางแก้ไข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203848" y="2699562"/>
            <a:ext cx="2952328" cy="3969798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330787" y="2797423"/>
            <a:ext cx="2681373" cy="478203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 </a:t>
            </a:r>
            <a:r>
              <a:rPr kumimoji="0" lang="th-TH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สสจ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228184" y="2699562"/>
            <a:ext cx="2736304" cy="3969798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372200" y="2797423"/>
            <a:ext cx="2448272" cy="982259"/>
          </a:xfrm>
          <a:prstGeom prst="roundRect">
            <a:avLst>
              <a:gd name="adj" fmla="val 2286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พื้นที่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(รพศ./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รพท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./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รพช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./รพ.สต.)</a:t>
            </a:r>
          </a:p>
        </p:txBody>
      </p:sp>
    </p:spTree>
    <p:extLst>
      <p:ext uri="{BB962C8B-B14F-4D97-AF65-F5344CB8AC3E}">
        <p14:creationId xmlns:p14="http://schemas.microsoft.com/office/powerpoint/2010/main" val="238060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4.2 การบูรณาการงานของศูนย์วิชาการต่างๆเพื่อให้จังหวัดได้มีข้อมูลรวมทั้งงบประมาณ สามารถนำมาดำเนินงานได้อย่างแท้จริงยังไม่ชัดเจน</a:t>
            </a:r>
          </a:p>
          <a:p>
            <a:pPr marL="0" indent="0" algn="ctr">
              <a:buNone/>
            </a:pPr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44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3707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4.ปัญหาอุปสรรค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2771800" y="2420888"/>
            <a:ext cx="6120680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สนับสนุนด้านวิชาการ / งบประมาณ ร่วมจัดทำแผน วางแผนการดำเนินงาน ติดตามสรุป  วิเคราะห์ผล การดำเนินงานคืนข้อมูล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สนับสนุนด้านวิชาการ / งบประมาณ ร่วมจัดทำแผน วางแผนการดำเนินงาน ติดตามสรุป วิเคราะห์ผลการดำเนินงานคืนข้อมูล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สื่อสารและติดตามการบริหารจัดการงบประมาณตามระเบียบฯ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สธ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เข้าร่วมประชุมฯที่เกี่ยวข้องเพื่อสื่อสารสร้างความเข้าใจ</a:t>
            </a:r>
            <a:r>
              <a:rPr lang="th-TH" sz="2400" b="1" noProof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การบูรณาการ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ที่แท้จริง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23528" y="2276872"/>
            <a:ext cx="8496944" cy="912972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82823" y="2420888"/>
            <a:ext cx="2288977" cy="607320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กรมอนามัย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482822" y="3501007"/>
            <a:ext cx="2288977" cy="648073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กรมการแพทย์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454941" y="4548249"/>
            <a:ext cx="2288977" cy="392919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สปสช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454940" y="5301208"/>
            <a:ext cx="2288977" cy="624579"/>
          </a:xfrm>
          <a:prstGeom prst="roundRect">
            <a:avLst>
              <a:gd name="adj" fmla="val 313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กระทรวงที่เกี่ยวข้อง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23528" y="3356992"/>
            <a:ext cx="8496944" cy="936104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23528" y="4437112"/>
            <a:ext cx="8496944" cy="576064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323528" y="5157192"/>
            <a:ext cx="8496944" cy="936104"/>
          </a:xfrm>
          <a:prstGeom prst="roundRect">
            <a:avLst>
              <a:gd name="adj" fmla="val 7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85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99392"/>
            <a:ext cx="6372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BEST PRACTICE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23" name="กลุ่ม 22"/>
          <p:cNvGrpSpPr/>
          <p:nvPr/>
        </p:nvGrpSpPr>
        <p:grpSpPr>
          <a:xfrm>
            <a:off x="516101" y="1421671"/>
            <a:ext cx="7679030" cy="3138655"/>
            <a:chOff x="581180" y="1684405"/>
            <a:chExt cx="8318273" cy="3559549"/>
          </a:xfrm>
        </p:grpSpPr>
        <p:sp>
          <p:nvSpPr>
            <p:cNvPr id="13" name="รูปแบบอิสระ 12"/>
            <p:cNvSpPr/>
            <p:nvPr/>
          </p:nvSpPr>
          <p:spPr>
            <a:xfrm>
              <a:off x="2904113" y="1972610"/>
              <a:ext cx="3093573" cy="2017849"/>
            </a:xfrm>
            <a:custGeom>
              <a:avLst/>
              <a:gdLst>
                <a:gd name="connsiteX0" fmla="*/ 261257 w 3336966"/>
                <a:gd name="connsiteY0" fmla="*/ 227168 h 2067844"/>
                <a:gd name="connsiteX1" fmla="*/ 261257 w 3336966"/>
                <a:gd name="connsiteY1" fmla="*/ 227168 h 2067844"/>
                <a:gd name="connsiteX2" fmla="*/ 320633 w 3336966"/>
                <a:gd name="connsiteY2" fmla="*/ 322171 h 2067844"/>
                <a:gd name="connsiteX3" fmla="*/ 391885 w 3336966"/>
                <a:gd name="connsiteY3" fmla="*/ 369672 h 2067844"/>
                <a:gd name="connsiteX4" fmla="*/ 498763 w 3336966"/>
                <a:gd name="connsiteY4" fmla="*/ 452800 h 2067844"/>
                <a:gd name="connsiteX5" fmla="*/ 534389 w 3336966"/>
                <a:gd name="connsiteY5" fmla="*/ 464675 h 2067844"/>
                <a:gd name="connsiteX6" fmla="*/ 641267 w 3336966"/>
                <a:gd name="connsiteY6" fmla="*/ 535927 h 2067844"/>
                <a:gd name="connsiteX7" fmla="*/ 748145 w 3336966"/>
                <a:gd name="connsiteY7" fmla="*/ 571553 h 2067844"/>
                <a:gd name="connsiteX8" fmla="*/ 819397 w 3336966"/>
                <a:gd name="connsiteY8" fmla="*/ 595304 h 2067844"/>
                <a:gd name="connsiteX9" fmla="*/ 855023 w 3336966"/>
                <a:gd name="connsiteY9" fmla="*/ 619054 h 2067844"/>
                <a:gd name="connsiteX10" fmla="*/ 890649 w 3336966"/>
                <a:gd name="connsiteY10" fmla="*/ 630929 h 2067844"/>
                <a:gd name="connsiteX11" fmla="*/ 926275 w 3336966"/>
                <a:gd name="connsiteY11" fmla="*/ 654680 h 2067844"/>
                <a:gd name="connsiteX12" fmla="*/ 1009402 w 3336966"/>
                <a:gd name="connsiteY12" fmla="*/ 678431 h 2067844"/>
                <a:gd name="connsiteX13" fmla="*/ 1045028 w 3336966"/>
                <a:gd name="connsiteY13" fmla="*/ 702181 h 2067844"/>
                <a:gd name="connsiteX14" fmla="*/ 1175657 w 3336966"/>
                <a:gd name="connsiteY14" fmla="*/ 714057 h 2067844"/>
                <a:gd name="connsiteX15" fmla="*/ 1235033 w 3336966"/>
                <a:gd name="connsiteY15" fmla="*/ 725932 h 2067844"/>
                <a:gd name="connsiteX16" fmla="*/ 1270659 w 3336966"/>
                <a:gd name="connsiteY16" fmla="*/ 749683 h 2067844"/>
                <a:gd name="connsiteX17" fmla="*/ 1330036 w 3336966"/>
                <a:gd name="connsiteY17" fmla="*/ 820935 h 2067844"/>
                <a:gd name="connsiteX18" fmla="*/ 1341911 w 3336966"/>
                <a:gd name="connsiteY18" fmla="*/ 856561 h 2067844"/>
                <a:gd name="connsiteX19" fmla="*/ 1294410 w 3336966"/>
                <a:gd name="connsiteY19" fmla="*/ 927813 h 2067844"/>
                <a:gd name="connsiteX20" fmla="*/ 1330036 w 3336966"/>
                <a:gd name="connsiteY20" fmla="*/ 1034691 h 2067844"/>
                <a:gd name="connsiteX21" fmla="*/ 1448789 w 3336966"/>
                <a:gd name="connsiteY21" fmla="*/ 1046566 h 2067844"/>
                <a:gd name="connsiteX22" fmla="*/ 1472540 w 3336966"/>
                <a:gd name="connsiteY22" fmla="*/ 1082192 h 2067844"/>
                <a:gd name="connsiteX23" fmla="*/ 1508166 w 3336966"/>
                <a:gd name="connsiteY23" fmla="*/ 1094067 h 2067844"/>
                <a:gd name="connsiteX24" fmla="*/ 1603168 w 3336966"/>
                <a:gd name="connsiteY24" fmla="*/ 1070317 h 2067844"/>
                <a:gd name="connsiteX25" fmla="*/ 1626919 w 3336966"/>
                <a:gd name="connsiteY25" fmla="*/ 1034691 h 2067844"/>
                <a:gd name="connsiteX26" fmla="*/ 1662545 w 3336966"/>
                <a:gd name="connsiteY26" fmla="*/ 1022815 h 2067844"/>
                <a:gd name="connsiteX27" fmla="*/ 1674420 w 3336966"/>
                <a:gd name="connsiteY27" fmla="*/ 975314 h 2067844"/>
                <a:gd name="connsiteX28" fmla="*/ 1698171 w 3336966"/>
                <a:gd name="connsiteY28" fmla="*/ 939688 h 2067844"/>
                <a:gd name="connsiteX29" fmla="*/ 1721922 w 3336966"/>
                <a:gd name="connsiteY29" fmla="*/ 892187 h 2067844"/>
                <a:gd name="connsiteX30" fmla="*/ 1781298 w 3336966"/>
                <a:gd name="connsiteY30" fmla="*/ 820935 h 2067844"/>
                <a:gd name="connsiteX31" fmla="*/ 1816924 w 3336966"/>
                <a:gd name="connsiteY31" fmla="*/ 809059 h 2067844"/>
                <a:gd name="connsiteX32" fmla="*/ 1840675 w 3336966"/>
                <a:gd name="connsiteY32" fmla="*/ 773433 h 2067844"/>
                <a:gd name="connsiteX33" fmla="*/ 1876301 w 3336966"/>
                <a:gd name="connsiteY33" fmla="*/ 761558 h 2067844"/>
                <a:gd name="connsiteX34" fmla="*/ 1935677 w 3336966"/>
                <a:gd name="connsiteY34" fmla="*/ 737807 h 2067844"/>
                <a:gd name="connsiteX35" fmla="*/ 2303812 w 3336966"/>
                <a:gd name="connsiteY35" fmla="*/ 702181 h 2067844"/>
                <a:gd name="connsiteX36" fmla="*/ 2339438 w 3336966"/>
                <a:gd name="connsiteY36" fmla="*/ 654680 h 2067844"/>
                <a:gd name="connsiteX37" fmla="*/ 2375064 w 3336966"/>
                <a:gd name="connsiteY37" fmla="*/ 619054 h 2067844"/>
                <a:gd name="connsiteX38" fmla="*/ 2398815 w 3336966"/>
                <a:gd name="connsiteY38" fmla="*/ 512176 h 2067844"/>
                <a:gd name="connsiteX39" fmla="*/ 2410690 w 3336966"/>
                <a:gd name="connsiteY39" fmla="*/ 476550 h 2067844"/>
                <a:gd name="connsiteX40" fmla="*/ 2446316 w 3336966"/>
                <a:gd name="connsiteY40" fmla="*/ 452800 h 2067844"/>
                <a:gd name="connsiteX41" fmla="*/ 2470067 w 3336966"/>
                <a:gd name="connsiteY41" fmla="*/ 417174 h 2067844"/>
                <a:gd name="connsiteX42" fmla="*/ 2505693 w 3336966"/>
                <a:gd name="connsiteY42" fmla="*/ 393423 h 2067844"/>
                <a:gd name="connsiteX43" fmla="*/ 2517568 w 3336966"/>
                <a:gd name="connsiteY43" fmla="*/ 357797 h 2067844"/>
                <a:gd name="connsiteX44" fmla="*/ 2541319 w 3336966"/>
                <a:gd name="connsiteY44" fmla="*/ 322171 h 2067844"/>
                <a:gd name="connsiteX45" fmla="*/ 2553194 w 3336966"/>
                <a:gd name="connsiteY45" fmla="*/ 203418 h 2067844"/>
                <a:gd name="connsiteX46" fmla="*/ 2576945 w 3336966"/>
                <a:gd name="connsiteY46" fmla="*/ 167792 h 2067844"/>
                <a:gd name="connsiteX47" fmla="*/ 2660072 w 3336966"/>
                <a:gd name="connsiteY47" fmla="*/ 108415 h 2067844"/>
                <a:gd name="connsiteX48" fmla="*/ 2766950 w 3336966"/>
                <a:gd name="connsiteY48" fmla="*/ 60914 h 2067844"/>
                <a:gd name="connsiteX49" fmla="*/ 2814451 w 3336966"/>
                <a:gd name="connsiteY49" fmla="*/ 37163 h 2067844"/>
                <a:gd name="connsiteX50" fmla="*/ 2933205 w 3336966"/>
                <a:gd name="connsiteY50" fmla="*/ 25288 h 2067844"/>
                <a:gd name="connsiteX51" fmla="*/ 3016332 w 3336966"/>
                <a:gd name="connsiteY51" fmla="*/ 72789 h 2067844"/>
                <a:gd name="connsiteX52" fmla="*/ 3040083 w 3336966"/>
                <a:gd name="connsiteY52" fmla="*/ 108415 h 2067844"/>
                <a:gd name="connsiteX53" fmla="*/ 3099459 w 3336966"/>
                <a:gd name="connsiteY53" fmla="*/ 215293 h 2067844"/>
                <a:gd name="connsiteX54" fmla="*/ 3123210 w 3336966"/>
                <a:gd name="connsiteY54" fmla="*/ 250919 h 2067844"/>
                <a:gd name="connsiteX55" fmla="*/ 3146961 w 3336966"/>
                <a:gd name="connsiteY55" fmla="*/ 334046 h 2067844"/>
                <a:gd name="connsiteX56" fmla="*/ 3182587 w 3336966"/>
                <a:gd name="connsiteY56" fmla="*/ 381548 h 2067844"/>
                <a:gd name="connsiteX57" fmla="*/ 3194462 w 3336966"/>
                <a:gd name="connsiteY57" fmla="*/ 417174 h 2067844"/>
                <a:gd name="connsiteX58" fmla="*/ 3230088 w 3336966"/>
                <a:gd name="connsiteY58" fmla="*/ 452800 h 2067844"/>
                <a:gd name="connsiteX59" fmla="*/ 3253838 w 3336966"/>
                <a:gd name="connsiteY59" fmla="*/ 488426 h 2067844"/>
                <a:gd name="connsiteX60" fmla="*/ 3277589 w 3336966"/>
                <a:gd name="connsiteY60" fmla="*/ 619054 h 2067844"/>
                <a:gd name="connsiteX61" fmla="*/ 3289464 w 3336966"/>
                <a:gd name="connsiteY61" fmla="*/ 654680 h 2067844"/>
                <a:gd name="connsiteX62" fmla="*/ 3301340 w 3336966"/>
                <a:gd name="connsiteY62" fmla="*/ 714057 h 2067844"/>
                <a:gd name="connsiteX63" fmla="*/ 3313215 w 3336966"/>
                <a:gd name="connsiteY63" fmla="*/ 749683 h 2067844"/>
                <a:gd name="connsiteX64" fmla="*/ 3325090 w 3336966"/>
                <a:gd name="connsiteY64" fmla="*/ 820935 h 2067844"/>
                <a:gd name="connsiteX65" fmla="*/ 3336966 w 3336966"/>
                <a:gd name="connsiteY65" fmla="*/ 868436 h 2067844"/>
                <a:gd name="connsiteX66" fmla="*/ 3325090 w 3336966"/>
                <a:gd name="connsiteY66" fmla="*/ 1010940 h 2067844"/>
                <a:gd name="connsiteX67" fmla="*/ 3289464 w 3336966"/>
                <a:gd name="connsiteY67" fmla="*/ 1094067 h 2067844"/>
                <a:gd name="connsiteX68" fmla="*/ 3265714 w 3336966"/>
                <a:gd name="connsiteY68" fmla="*/ 1129693 h 2067844"/>
                <a:gd name="connsiteX69" fmla="*/ 3218212 w 3336966"/>
                <a:gd name="connsiteY69" fmla="*/ 1165319 h 2067844"/>
                <a:gd name="connsiteX70" fmla="*/ 3194462 w 3336966"/>
                <a:gd name="connsiteY70" fmla="*/ 1200945 h 2067844"/>
                <a:gd name="connsiteX71" fmla="*/ 3158836 w 3336966"/>
                <a:gd name="connsiteY71" fmla="*/ 1212820 h 2067844"/>
                <a:gd name="connsiteX72" fmla="*/ 3099459 w 3336966"/>
                <a:gd name="connsiteY72" fmla="*/ 1236571 h 2067844"/>
                <a:gd name="connsiteX73" fmla="*/ 3004457 w 3336966"/>
                <a:gd name="connsiteY73" fmla="*/ 1307823 h 2067844"/>
                <a:gd name="connsiteX74" fmla="*/ 2909454 w 3336966"/>
                <a:gd name="connsiteY74" fmla="*/ 1355324 h 2067844"/>
                <a:gd name="connsiteX75" fmla="*/ 2778825 w 3336966"/>
                <a:gd name="connsiteY75" fmla="*/ 1390950 h 2067844"/>
                <a:gd name="connsiteX76" fmla="*/ 2648197 w 3336966"/>
                <a:gd name="connsiteY76" fmla="*/ 1402826 h 2067844"/>
                <a:gd name="connsiteX77" fmla="*/ 2529444 w 3336966"/>
                <a:gd name="connsiteY77" fmla="*/ 1426576 h 2067844"/>
                <a:gd name="connsiteX78" fmla="*/ 2493818 w 3336966"/>
                <a:gd name="connsiteY78" fmla="*/ 1450327 h 2067844"/>
                <a:gd name="connsiteX79" fmla="*/ 2398815 w 3336966"/>
                <a:gd name="connsiteY79" fmla="*/ 1474078 h 2067844"/>
                <a:gd name="connsiteX80" fmla="*/ 2351314 w 3336966"/>
                <a:gd name="connsiteY80" fmla="*/ 1497828 h 2067844"/>
                <a:gd name="connsiteX81" fmla="*/ 2303812 w 3336966"/>
                <a:gd name="connsiteY81" fmla="*/ 1509704 h 2067844"/>
                <a:gd name="connsiteX82" fmla="*/ 2268187 w 3336966"/>
                <a:gd name="connsiteY82" fmla="*/ 1533454 h 2067844"/>
                <a:gd name="connsiteX83" fmla="*/ 2208810 w 3336966"/>
                <a:gd name="connsiteY83" fmla="*/ 1569080 h 2067844"/>
                <a:gd name="connsiteX84" fmla="*/ 2078181 w 3336966"/>
                <a:gd name="connsiteY84" fmla="*/ 1664083 h 2067844"/>
                <a:gd name="connsiteX85" fmla="*/ 2042555 w 3336966"/>
                <a:gd name="connsiteY85" fmla="*/ 1687833 h 2067844"/>
                <a:gd name="connsiteX86" fmla="*/ 2006929 w 3336966"/>
                <a:gd name="connsiteY86" fmla="*/ 1699709 h 2067844"/>
                <a:gd name="connsiteX87" fmla="*/ 1959428 w 3336966"/>
                <a:gd name="connsiteY87" fmla="*/ 1794711 h 2067844"/>
                <a:gd name="connsiteX88" fmla="*/ 1888176 w 3336966"/>
                <a:gd name="connsiteY88" fmla="*/ 1901589 h 2067844"/>
                <a:gd name="connsiteX89" fmla="*/ 1864425 w 3336966"/>
                <a:gd name="connsiteY89" fmla="*/ 1937215 h 2067844"/>
                <a:gd name="connsiteX90" fmla="*/ 1816924 w 3336966"/>
                <a:gd name="connsiteY90" fmla="*/ 2020342 h 2067844"/>
                <a:gd name="connsiteX91" fmla="*/ 1793174 w 3336966"/>
                <a:gd name="connsiteY91" fmla="*/ 2055968 h 2067844"/>
                <a:gd name="connsiteX92" fmla="*/ 1757548 w 3336966"/>
                <a:gd name="connsiteY92" fmla="*/ 2067844 h 2067844"/>
                <a:gd name="connsiteX93" fmla="*/ 1710046 w 3336966"/>
                <a:gd name="connsiteY93" fmla="*/ 2055968 h 2067844"/>
                <a:gd name="connsiteX94" fmla="*/ 1674420 w 3336966"/>
                <a:gd name="connsiteY94" fmla="*/ 2032218 h 2067844"/>
                <a:gd name="connsiteX95" fmla="*/ 1603168 w 3336966"/>
                <a:gd name="connsiteY95" fmla="*/ 2020342 h 2067844"/>
                <a:gd name="connsiteX96" fmla="*/ 1567542 w 3336966"/>
                <a:gd name="connsiteY96" fmla="*/ 2008467 h 2067844"/>
                <a:gd name="connsiteX97" fmla="*/ 1508166 w 3336966"/>
                <a:gd name="connsiteY97" fmla="*/ 1937215 h 2067844"/>
                <a:gd name="connsiteX98" fmla="*/ 1472540 w 3336966"/>
                <a:gd name="connsiteY98" fmla="*/ 1913465 h 2067844"/>
                <a:gd name="connsiteX99" fmla="*/ 1377537 w 3336966"/>
                <a:gd name="connsiteY99" fmla="*/ 1782836 h 2067844"/>
                <a:gd name="connsiteX100" fmla="*/ 1330036 w 3336966"/>
                <a:gd name="connsiteY100" fmla="*/ 1723459 h 2067844"/>
                <a:gd name="connsiteX101" fmla="*/ 1318161 w 3336966"/>
                <a:gd name="connsiteY101" fmla="*/ 1687833 h 2067844"/>
                <a:gd name="connsiteX102" fmla="*/ 1282535 w 3336966"/>
                <a:gd name="connsiteY102" fmla="*/ 1675958 h 2067844"/>
                <a:gd name="connsiteX103" fmla="*/ 1246909 w 3336966"/>
                <a:gd name="connsiteY103" fmla="*/ 1640332 h 2067844"/>
                <a:gd name="connsiteX104" fmla="*/ 1223158 w 3336966"/>
                <a:gd name="connsiteY104" fmla="*/ 1604706 h 2067844"/>
                <a:gd name="connsiteX105" fmla="*/ 1187532 w 3336966"/>
                <a:gd name="connsiteY105" fmla="*/ 1569080 h 2067844"/>
                <a:gd name="connsiteX106" fmla="*/ 1163781 w 3336966"/>
                <a:gd name="connsiteY106" fmla="*/ 1521579 h 2067844"/>
                <a:gd name="connsiteX107" fmla="*/ 1092529 w 3336966"/>
                <a:gd name="connsiteY107" fmla="*/ 1462202 h 2067844"/>
                <a:gd name="connsiteX108" fmla="*/ 1045028 w 3336966"/>
                <a:gd name="connsiteY108" fmla="*/ 1438452 h 2067844"/>
                <a:gd name="connsiteX109" fmla="*/ 997527 w 3336966"/>
                <a:gd name="connsiteY109" fmla="*/ 1367200 h 2067844"/>
                <a:gd name="connsiteX110" fmla="*/ 961901 w 3336966"/>
                <a:gd name="connsiteY110" fmla="*/ 1343449 h 2067844"/>
                <a:gd name="connsiteX111" fmla="*/ 878774 w 3336966"/>
                <a:gd name="connsiteY111" fmla="*/ 1295948 h 2067844"/>
                <a:gd name="connsiteX112" fmla="*/ 795646 w 3336966"/>
                <a:gd name="connsiteY112" fmla="*/ 1224696 h 2067844"/>
                <a:gd name="connsiteX113" fmla="*/ 771896 w 3336966"/>
                <a:gd name="connsiteY113" fmla="*/ 1189070 h 2067844"/>
                <a:gd name="connsiteX114" fmla="*/ 712519 w 3336966"/>
                <a:gd name="connsiteY114" fmla="*/ 1165319 h 2067844"/>
                <a:gd name="connsiteX115" fmla="*/ 629392 w 3336966"/>
                <a:gd name="connsiteY115" fmla="*/ 1117818 h 2067844"/>
                <a:gd name="connsiteX116" fmla="*/ 546264 w 3336966"/>
                <a:gd name="connsiteY116" fmla="*/ 1082192 h 2067844"/>
                <a:gd name="connsiteX117" fmla="*/ 510638 w 3336966"/>
                <a:gd name="connsiteY117" fmla="*/ 1058441 h 2067844"/>
                <a:gd name="connsiteX118" fmla="*/ 463137 w 3336966"/>
                <a:gd name="connsiteY118" fmla="*/ 1022815 h 2067844"/>
                <a:gd name="connsiteX119" fmla="*/ 403761 w 3336966"/>
                <a:gd name="connsiteY119" fmla="*/ 999065 h 2067844"/>
                <a:gd name="connsiteX120" fmla="*/ 356259 w 3336966"/>
                <a:gd name="connsiteY120" fmla="*/ 975314 h 2067844"/>
                <a:gd name="connsiteX121" fmla="*/ 261257 w 3336966"/>
                <a:gd name="connsiteY121" fmla="*/ 951563 h 2067844"/>
                <a:gd name="connsiteX122" fmla="*/ 166254 w 3336966"/>
                <a:gd name="connsiteY122" fmla="*/ 904062 h 2067844"/>
                <a:gd name="connsiteX123" fmla="*/ 118753 w 3336966"/>
                <a:gd name="connsiteY123" fmla="*/ 880311 h 2067844"/>
                <a:gd name="connsiteX124" fmla="*/ 35625 w 3336966"/>
                <a:gd name="connsiteY124" fmla="*/ 820935 h 2067844"/>
                <a:gd name="connsiteX125" fmla="*/ 0 w 3336966"/>
                <a:gd name="connsiteY125" fmla="*/ 809059 h 2067844"/>
                <a:gd name="connsiteX126" fmla="*/ 23750 w 3336966"/>
                <a:gd name="connsiteY126" fmla="*/ 737807 h 2067844"/>
                <a:gd name="connsiteX127" fmla="*/ 35625 w 3336966"/>
                <a:gd name="connsiteY127" fmla="*/ 702181 h 2067844"/>
                <a:gd name="connsiteX128" fmla="*/ 83127 w 3336966"/>
                <a:gd name="connsiteY128" fmla="*/ 619054 h 2067844"/>
                <a:gd name="connsiteX129" fmla="*/ 95002 w 3336966"/>
                <a:gd name="connsiteY129" fmla="*/ 559678 h 2067844"/>
                <a:gd name="connsiteX130" fmla="*/ 118753 w 3336966"/>
                <a:gd name="connsiteY130" fmla="*/ 512176 h 2067844"/>
                <a:gd name="connsiteX131" fmla="*/ 130628 w 3336966"/>
                <a:gd name="connsiteY131" fmla="*/ 476550 h 2067844"/>
                <a:gd name="connsiteX132" fmla="*/ 166254 w 3336966"/>
                <a:gd name="connsiteY132" fmla="*/ 357797 h 2067844"/>
                <a:gd name="connsiteX133" fmla="*/ 190005 w 3336966"/>
                <a:gd name="connsiteY133" fmla="*/ 322171 h 2067844"/>
                <a:gd name="connsiteX134" fmla="*/ 201880 w 3336966"/>
                <a:gd name="connsiteY134" fmla="*/ 286545 h 2067844"/>
                <a:gd name="connsiteX135" fmla="*/ 261257 w 3336966"/>
                <a:gd name="connsiteY135" fmla="*/ 227168 h 2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336966" h="2067844">
                  <a:moveTo>
                    <a:pt x="261257" y="227168"/>
                  </a:moveTo>
                  <a:lnTo>
                    <a:pt x="261257" y="227168"/>
                  </a:lnTo>
                  <a:cubicBezTo>
                    <a:pt x="281049" y="258836"/>
                    <a:pt x="295399" y="294643"/>
                    <a:pt x="320633" y="322171"/>
                  </a:cubicBezTo>
                  <a:cubicBezTo>
                    <a:pt x="339921" y="343213"/>
                    <a:pt x="371701" y="349488"/>
                    <a:pt x="391885" y="369672"/>
                  </a:cubicBezTo>
                  <a:cubicBezTo>
                    <a:pt x="422623" y="400410"/>
                    <a:pt x="456152" y="438597"/>
                    <a:pt x="498763" y="452800"/>
                  </a:cubicBezTo>
                  <a:lnTo>
                    <a:pt x="534389" y="464675"/>
                  </a:lnTo>
                  <a:lnTo>
                    <a:pt x="641267" y="535927"/>
                  </a:lnTo>
                  <a:cubicBezTo>
                    <a:pt x="672513" y="556758"/>
                    <a:pt x="712519" y="559678"/>
                    <a:pt x="748145" y="571553"/>
                  </a:cubicBezTo>
                  <a:lnTo>
                    <a:pt x="819397" y="595304"/>
                  </a:lnTo>
                  <a:cubicBezTo>
                    <a:pt x="832937" y="599818"/>
                    <a:pt x="842257" y="612671"/>
                    <a:pt x="855023" y="619054"/>
                  </a:cubicBezTo>
                  <a:cubicBezTo>
                    <a:pt x="866219" y="624652"/>
                    <a:pt x="878774" y="626971"/>
                    <a:pt x="890649" y="630929"/>
                  </a:cubicBezTo>
                  <a:cubicBezTo>
                    <a:pt x="902524" y="638846"/>
                    <a:pt x="913157" y="649058"/>
                    <a:pt x="926275" y="654680"/>
                  </a:cubicBezTo>
                  <a:cubicBezTo>
                    <a:pt x="979568" y="677520"/>
                    <a:pt x="963164" y="655312"/>
                    <a:pt x="1009402" y="678431"/>
                  </a:cubicBezTo>
                  <a:cubicBezTo>
                    <a:pt x="1022167" y="684814"/>
                    <a:pt x="1031073" y="699191"/>
                    <a:pt x="1045028" y="702181"/>
                  </a:cubicBezTo>
                  <a:cubicBezTo>
                    <a:pt x="1087780" y="711342"/>
                    <a:pt x="1132114" y="710098"/>
                    <a:pt x="1175657" y="714057"/>
                  </a:cubicBezTo>
                  <a:cubicBezTo>
                    <a:pt x="1195449" y="718015"/>
                    <a:pt x="1216134" y="718845"/>
                    <a:pt x="1235033" y="725932"/>
                  </a:cubicBezTo>
                  <a:cubicBezTo>
                    <a:pt x="1248397" y="730943"/>
                    <a:pt x="1259695" y="740546"/>
                    <a:pt x="1270659" y="749683"/>
                  </a:cubicBezTo>
                  <a:cubicBezTo>
                    <a:pt x="1304947" y="778257"/>
                    <a:pt x="1306683" y="785905"/>
                    <a:pt x="1330036" y="820935"/>
                  </a:cubicBezTo>
                  <a:cubicBezTo>
                    <a:pt x="1333994" y="832810"/>
                    <a:pt x="1345869" y="844686"/>
                    <a:pt x="1341911" y="856561"/>
                  </a:cubicBezTo>
                  <a:cubicBezTo>
                    <a:pt x="1332884" y="883641"/>
                    <a:pt x="1294410" y="927813"/>
                    <a:pt x="1294410" y="927813"/>
                  </a:cubicBezTo>
                  <a:cubicBezTo>
                    <a:pt x="1295743" y="935813"/>
                    <a:pt x="1300568" y="1024868"/>
                    <a:pt x="1330036" y="1034691"/>
                  </a:cubicBezTo>
                  <a:cubicBezTo>
                    <a:pt x="1367776" y="1047271"/>
                    <a:pt x="1409205" y="1042608"/>
                    <a:pt x="1448789" y="1046566"/>
                  </a:cubicBezTo>
                  <a:cubicBezTo>
                    <a:pt x="1456706" y="1058441"/>
                    <a:pt x="1461395" y="1073276"/>
                    <a:pt x="1472540" y="1082192"/>
                  </a:cubicBezTo>
                  <a:cubicBezTo>
                    <a:pt x="1482315" y="1090012"/>
                    <a:pt x="1495648" y="1094067"/>
                    <a:pt x="1508166" y="1094067"/>
                  </a:cubicBezTo>
                  <a:cubicBezTo>
                    <a:pt x="1536826" y="1094067"/>
                    <a:pt x="1575056" y="1079687"/>
                    <a:pt x="1603168" y="1070317"/>
                  </a:cubicBezTo>
                  <a:cubicBezTo>
                    <a:pt x="1611085" y="1058442"/>
                    <a:pt x="1615774" y="1043607"/>
                    <a:pt x="1626919" y="1034691"/>
                  </a:cubicBezTo>
                  <a:cubicBezTo>
                    <a:pt x="1636694" y="1026871"/>
                    <a:pt x="1654725" y="1032590"/>
                    <a:pt x="1662545" y="1022815"/>
                  </a:cubicBezTo>
                  <a:cubicBezTo>
                    <a:pt x="1672741" y="1010070"/>
                    <a:pt x="1667991" y="990315"/>
                    <a:pt x="1674420" y="975314"/>
                  </a:cubicBezTo>
                  <a:cubicBezTo>
                    <a:pt x="1680042" y="962196"/>
                    <a:pt x="1691090" y="952080"/>
                    <a:pt x="1698171" y="939688"/>
                  </a:cubicBezTo>
                  <a:cubicBezTo>
                    <a:pt x="1706954" y="924318"/>
                    <a:pt x="1713139" y="907557"/>
                    <a:pt x="1721922" y="892187"/>
                  </a:cubicBezTo>
                  <a:cubicBezTo>
                    <a:pt x="1735404" y="868594"/>
                    <a:pt x="1758624" y="836051"/>
                    <a:pt x="1781298" y="820935"/>
                  </a:cubicBezTo>
                  <a:cubicBezTo>
                    <a:pt x="1791713" y="813991"/>
                    <a:pt x="1805049" y="813018"/>
                    <a:pt x="1816924" y="809059"/>
                  </a:cubicBezTo>
                  <a:cubicBezTo>
                    <a:pt x="1824841" y="797184"/>
                    <a:pt x="1829530" y="782349"/>
                    <a:pt x="1840675" y="773433"/>
                  </a:cubicBezTo>
                  <a:cubicBezTo>
                    <a:pt x="1850450" y="765613"/>
                    <a:pt x="1864580" y="765953"/>
                    <a:pt x="1876301" y="761558"/>
                  </a:cubicBezTo>
                  <a:cubicBezTo>
                    <a:pt x="1896260" y="754073"/>
                    <a:pt x="1915080" y="743299"/>
                    <a:pt x="1935677" y="737807"/>
                  </a:cubicBezTo>
                  <a:cubicBezTo>
                    <a:pt x="2075052" y="700641"/>
                    <a:pt x="2139830" y="709990"/>
                    <a:pt x="2303812" y="702181"/>
                  </a:cubicBezTo>
                  <a:cubicBezTo>
                    <a:pt x="2315687" y="686347"/>
                    <a:pt x="2326557" y="669707"/>
                    <a:pt x="2339438" y="654680"/>
                  </a:cubicBezTo>
                  <a:cubicBezTo>
                    <a:pt x="2350368" y="641929"/>
                    <a:pt x="2368605" y="634556"/>
                    <a:pt x="2375064" y="619054"/>
                  </a:cubicBezTo>
                  <a:cubicBezTo>
                    <a:pt x="2389101" y="585366"/>
                    <a:pt x="2389964" y="547581"/>
                    <a:pt x="2398815" y="512176"/>
                  </a:cubicBezTo>
                  <a:cubicBezTo>
                    <a:pt x="2401851" y="500032"/>
                    <a:pt x="2402870" y="486325"/>
                    <a:pt x="2410690" y="476550"/>
                  </a:cubicBezTo>
                  <a:cubicBezTo>
                    <a:pt x="2419606" y="465405"/>
                    <a:pt x="2434441" y="460717"/>
                    <a:pt x="2446316" y="452800"/>
                  </a:cubicBezTo>
                  <a:cubicBezTo>
                    <a:pt x="2454233" y="440925"/>
                    <a:pt x="2459975" y="427266"/>
                    <a:pt x="2470067" y="417174"/>
                  </a:cubicBezTo>
                  <a:cubicBezTo>
                    <a:pt x="2480159" y="407082"/>
                    <a:pt x="2496777" y="404568"/>
                    <a:pt x="2505693" y="393423"/>
                  </a:cubicBezTo>
                  <a:cubicBezTo>
                    <a:pt x="2513513" y="383648"/>
                    <a:pt x="2511970" y="368993"/>
                    <a:pt x="2517568" y="357797"/>
                  </a:cubicBezTo>
                  <a:cubicBezTo>
                    <a:pt x="2523951" y="345031"/>
                    <a:pt x="2533402" y="334046"/>
                    <a:pt x="2541319" y="322171"/>
                  </a:cubicBezTo>
                  <a:cubicBezTo>
                    <a:pt x="2545277" y="282587"/>
                    <a:pt x="2544249" y="242181"/>
                    <a:pt x="2553194" y="203418"/>
                  </a:cubicBezTo>
                  <a:cubicBezTo>
                    <a:pt x="2556403" y="189511"/>
                    <a:pt x="2567808" y="178756"/>
                    <a:pt x="2576945" y="167792"/>
                  </a:cubicBezTo>
                  <a:cubicBezTo>
                    <a:pt x="2616510" y="120315"/>
                    <a:pt x="2606593" y="138974"/>
                    <a:pt x="2660072" y="108415"/>
                  </a:cubicBezTo>
                  <a:cubicBezTo>
                    <a:pt x="2739108" y="63252"/>
                    <a:pt x="2642551" y="102381"/>
                    <a:pt x="2766950" y="60914"/>
                  </a:cubicBezTo>
                  <a:cubicBezTo>
                    <a:pt x="2783744" y="55316"/>
                    <a:pt x="2797141" y="40872"/>
                    <a:pt x="2814451" y="37163"/>
                  </a:cubicBezTo>
                  <a:cubicBezTo>
                    <a:pt x="2853350" y="28828"/>
                    <a:pt x="2893620" y="29246"/>
                    <a:pt x="2933205" y="25288"/>
                  </a:cubicBezTo>
                  <a:cubicBezTo>
                    <a:pt x="3042264" y="-11066"/>
                    <a:pt x="2985949" y="-18360"/>
                    <a:pt x="3016332" y="72789"/>
                  </a:cubicBezTo>
                  <a:cubicBezTo>
                    <a:pt x="3020845" y="86329"/>
                    <a:pt x="3032166" y="96540"/>
                    <a:pt x="3040083" y="108415"/>
                  </a:cubicBezTo>
                  <a:cubicBezTo>
                    <a:pt x="3060984" y="171120"/>
                    <a:pt x="3045015" y="133627"/>
                    <a:pt x="3099459" y="215293"/>
                  </a:cubicBezTo>
                  <a:lnTo>
                    <a:pt x="3123210" y="250919"/>
                  </a:lnTo>
                  <a:cubicBezTo>
                    <a:pt x="3125782" y="261207"/>
                    <a:pt x="3139387" y="320792"/>
                    <a:pt x="3146961" y="334046"/>
                  </a:cubicBezTo>
                  <a:cubicBezTo>
                    <a:pt x="3156781" y="351231"/>
                    <a:pt x="3170712" y="365714"/>
                    <a:pt x="3182587" y="381548"/>
                  </a:cubicBezTo>
                  <a:cubicBezTo>
                    <a:pt x="3186545" y="393423"/>
                    <a:pt x="3187518" y="406759"/>
                    <a:pt x="3194462" y="417174"/>
                  </a:cubicBezTo>
                  <a:cubicBezTo>
                    <a:pt x="3203778" y="431148"/>
                    <a:pt x="3219337" y="439898"/>
                    <a:pt x="3230088" y="452800"/>
                  </a:cubicBezTo>
                  <a:cubicBezTo>
                    <a:pt x="3239225" y="463764"/>
                    <a:pt x="3245921" y="476551"/>
                    <a:pt x="3253838" y="488426"/>
                  </a:cubicBezTo>
                  <a:cubicBezTo>
                    <a:pt x="3289037" y="629214"/>
                    <a:pt x="3235050" y="406353"/>
                    <a:pt x="3277589" y="619054"/>
                  </a:cubicBezTo>
                  <a:cubicBezTo>
                    <a:pt x="3280044" y="631329"/>
                    <a:pt x="3286428" y="642536"/>
                    <a:pt x="3289464" y="654680"/>
                  </a:cubicBezTo>
                  <a:cubicBezTo>
                    <a:pt x="3294359" y="674262"/>
                    <a:pt x="3296445" y="694475"/>
                    <a:pt x="3301340" y="714057"/>
                  </a:cubicBezTo>
                  <a:cubicBezTo>
                    <a:pt x="3304376" y="726201"/>
                    <a:pt x="3310500" y="737463"/>
                    <a:pt x="3313215" y="749683"/>
                  </a:cubicBezTo>
                  <a:cubicBezTo>
                    <a:pt x="3318438" y="773188"/>
                    <a:pt x="3320368" y="797324"/>
                    <a:pt x="3325090" y="820935"/>
                  </a:cubicBezTo>
                  <a:cubicBezTo>
                    <a:pt x="3328291" y="836939"/>
                    <a:pt x="3333007" y="852602"/>
                    <a:pt x="3336966" y="868436"/>
                  </a:cubicBezTo>
                  <a:cubicBezTo>
                    <a:pt x="3333007" y="915937"/>
                    <a:pt x="3331390" y="963692"/>
                    <a:pt x="3325090" y="1010940"/>
                  </a:cubicBezTo>
                  <a:cubicBezTo>
                    <a:pt x="3322193" y="1032664"/>
                    <a:pt x="3298199" y="1078780"/>
                    <a:pt x="3289464" y="1094067"/>
                  </a:cubicBezTo>
                  <a:cubicBezTo>
                    <a:pt x="3282383" y="1106459"/>
                    <a:pt x="3275806" y="1119601"/>
                    <a:pt x="3265714" y="1129693"/>
                  </a:cubicBezTo>
                  <a:cubicBezTo>
                    <a:pt x="3251719" y="1143688"/>
                    <a:pt x="3234046" y="1153444"/>
                    <a:pt x="3218212" y="1165319"/>
                  </a:cubicBezTo>
                  <a:cubicBezTo>
                    <a:pt x="3210295" y="1177194"/>
                    <a:pt x="3205607" y="1192029"/>
                    <a:pt x="3194462" y="1200945"/>
                  </a:cubicBezTo>
                  <a:cubicBezTo>
                    <a:pt x="3184687" y="1208765"/>
                    <a:pt x="3170557" y="1208425"/>
                    <a:pt x="3158836" y="1212820"/>
                  </a:cubicBezTo>
                  <a:cubicBezTo>
                    <a:pt x="3138876" y="1220305"/>
                    <a:pt x="3117614" y="1225399"/>
                    <a:pt x="3099459" y="1236571"/>
                  </a:cubicBezTo>
                  <a:cubicBezTo>
                    <a:pt x="3065747" y="1257317"/>
                    <a:pt x="3039862" y="1290121"/>
                    <a:pt x="3004457" y="1307823"/>
                  </a:cubicBezTo>
                  <a:lnTo>
                    <a:pt x="2909454" y="1355324"/>
                  </a:lnTo>
                  <a:cubicBezTo>
                    <a:pt x="2880047" y="1370027"/>
                    <a:pt x="2813576" y="1386606"/>
                    <a:pt x="2778825" y="1390950"/>
                  </a:cubicBezTo>
                  <a:cubicBezTo>
                    <a:pt x="2735440" y="1396373"/>
                    <a:pt x="2691740" y="1398867"/>
                    <a:pt x="2648197" y="1402826"/>
                  </a:cubicBezTo>
                  <a:cubicBezTo>
                    <a:pt x="2608613" y="1410743"/>
                    <a:pt x="2563032" y="1404184"/>
                    <a:pt x="2529444" y="1426576"/>
                  </a:cubicBezTo>
                  <a:cubicBezTo>
                    <a:pt x="2517569" y="1434493"/>
                    <a:pt x="2506584" y="1443944"/>
                    <a:pt x="2493818" y="1450327"/>
                  </a:cubicBezTo>
                  <a:cubicBezTo>
                    <a:pt x="2469476" y="1462498"/>
                    <a:pt x="2421394" y="1469562"/>
                    <a:pt x="2398815" y="1474078"/>
                  </a:cubicBezTo>
                  <a:cubicBezTo>
                    <a:pt x="2382981" y="1481995"/>
                    <a:pt x="2367889" y="1491612"/>
                    <a:pt x="2351314" y="1497828"/>
                  </a:cubicBezTo>
                  <a:cubicBezTo>
                    <a:pt x="2336032" y="1503559"/>
                    <a:pt x="2318814" y="1503275"/>
                    <a:pt x="2303812" y="1509704"/>
                  </a:cubicBezTo>
                  <a:cubicBezTo>
                    <a:pt x="2290694" y="1515326"/>
                    <a:pt x="2280290" y="1525890"/>
                    <a:pt x="2268187" y="1533454"/>
                  </a:cubicBezTo>
                  <a:cubicBezTo>
                    <a:pt x="2248614" y="1545687"/>
                    <a:pt x="2228383" y="1556847"/>
                    <a:pt x="2208810" y="1569080"/>
                  </a:cubicBezTo>
                  <a:cubicBezTo>
                    <a:pt x="2163107" y="1597644"/>
                    <a:pt x="2121202" y="1631817"/>
                    <a:pt x="2078181" y="1664083"/>
                  </a:cubicBezTo>
                  <a:cubicBezTo>
                    <a:pt x="2066763" y="1672646"/>
                    <a:pt x="2055320" y="1681450"/>
                    <a:pt x="2042555" y="1687833"/>
                  </a:cubicBezTo>
                  <a:cubicBezTo>
                    <a:pt x="2031359" y="1693431"/>
                    <a:pt x="2018804" y="1695750"/>
                    <a:pt x="2006929" y="1699709"/>
                  </a:cubicBezTo>
                  <a:cubicBezTo>
                    <a:pt x="1951903" y="1782250"/>
                    <a:pt x="2017532" y="1678504"/>
                    <a:pt x="1959428" y="1794711"/>
                  </a:cubicBezTo>
                  <a:cubicBezTo>
                    <a:pt x="1932656" y="1848254"/>
                    <a:pt x="1921327" y="1855178"/>
                    <a:pt x="1888176" y="1901589"/>
                  </a:cubicBezTo>
                  <a:cubicBezTo>
                    <a:pt x="1879880" y="1913203"/>
                    <a:pt x="1872342" y="1925340"/>
                    <a:pt x="1864425" y="1937215"/>
                  </a:cubicBezTo>
                  <a:cubicBezTo>
                    <a:pt x="1845154" y="1995029"/>
                    <a:pt x="1861858" y="1957433"/>
                    <a:pt x="1816924" y="2020342"/>
                  </a:cubicBezTo>
                  <a:cubicBezTo>
                    <a:pt x="1808628" y="2031956"/>
                    <a:pt x="1804319" y="2047052"/>
                    <a:pt x="1793174" y="2055968"/>
                  </a:cubicBezTo>
                  <a:cubicBezTo>
                    <a:pt x="1783399" y="2063788"/>
                    <a:pt x="1769423" y="2063885"/>
                    <a:pt x="1757548" y="2067844"/>
                  </a:cubicBezTo>
                  <a:cubicBezTo>
                    <a:pt x="1741714" y="2063885"/>
                    <a:pt x="1725048" y="2062397"/>
                    <a:pt x="1710046" y="2055968"/>
                  </a:cubicBezTo>
                  <a:cubicBezTo>
                    <a:pt x="1696928" y="2050346"/>
                    <a:pt x="1687960" y="2036731"/>
                    <a:pt x="1674420" y="2032218"/>
                  </a:cubicBezTo>
                  <a:cubicBezTo>
                    <a:pt x="1651577" y="2024604"/>
                    <a:pt x="1626673" y="2025565"/>
                    <a:pt x="1603168" y="2020342"/>
                  </a:cubicBezTo>
                  <a:cubicBezTo>
                    <a:pt x="1590948" y="2017627"/>
                    <a:pt x="1579417" y="2012425"/>
                    <a:pt x="1567542" y="2008467"/>
                  </a:cubicBezTo>
                  <a:cubicBezTo>
                    <a:pt x="1480745" y="1950604"/>
                    <a:pt x="1583499" y="2027615"/>
                    <a:pt x="1508166" y="1937215"/>
                  </a:cubicBezTo>
                  <a:cubicBezTo>
                    <a:pt x="1499029" y="1926251"/>
                    <a:pt x="1484415" y="1921382"/>
                    <a:pt x="1472540" y="1913465"/>
                  </a:cubicBezTo>
                  <a:cubicBezTo>
                    <a:pt x="1431628" y="1852097"/>
                    <a:pt x="1444050" y="1869303"/>
                    <a:pt x="1377537" y="1782836"/>
                  </a:cubicBezTo>
                  <a:cubicBezTo>
                    <a:pt x="1362083" y="1762746"/>
                    <a:pt x="1330036" y="1723459"/>
                    <a:pt x="1330036" y="1723459"/>
                  </a:cubicBezTo>
                  <a:cubicBezTo>
                    <a:pt x="1326078" y="1711584"/>
                    <a:pt x="1327012" y="1696684"/>
                    <a:pt x="1318161" y="1687833"/>
                  </a:cubicBezTo>
                  <a:cubicBezTo>
                    <a:pt x="1309310" y="1678982"/>
                    <a:pt x="1292950" y="1682902"/>
                    <a:pt x="1282535" y="1675958"/>
                  </a:cubicBezTo>
                  <a:cubicBezTo>
                    <a:pt x="1268561" y="1666642"/>
                    <a:pt x="1257660" y="1653234"/>
                    <a:pt x="1246909" y="1640332"/>
                  </a:cubicBezTo>
                  <a:cubicBezTo>
                    <a:pt x="1237772" y="1629368"/>
                    <a:pt x="1232295" y="1615670"/>
                    <a:pt x="1223158" y="1604706"/>
                  </a:cubicBezTo>
                  <a:cubicBezTo>
                    <a:pt x="1212407" y="1591804"/>
                    <a:pt x="1197294" y="1582746"/>
                    <a:pt x="1187532" y="1569080"/>
                  </a:cubicBezTo>
                  <a:cubicBezTo>
                    <a:pt x="1177242" y="1554675"/>
                    <a:pt x="1174071" y="1535984"/>
                    <a:pt x="1163781" y="1521579"/>
                  </a:cubicBezTo>
                  <a:cubicBezTo>
                    <a:pt x="1146843" y="1497865"/>
                    <a:pt x="1117670" y="1476568"/>
                    <a:pt x="1092529" y="1462202"/>
                  </a:cubicBezTo>
                  <a:cubicBezTo>
                    <a:pt x="1077159" y="1453419"/>
                    <a:pt x="1060862" y="1446369"/>
                    <a:pt x="1045028" y="1438452"/>
                  </a:cubicBezTo>
                  <a:lnTo>
                    <a:pt x="997527" y="1367200"/>
                  </a:lnTo>
                  <a:cubicBezTo>
                    <a:pt x="989610" y="1355325"/>
                    <a:pt x="973515" y="1351745"/>
                    <a:pt x="961901" y="1343449"/>
                  </a:cubicBezTo>
                  <a:cubicBezTo>
                    <a:pt x="898994" y="1298515"/>
                    <a:pt x="936586" y="1315218"/>
                    <a:pt x="878774" y="1295948"/>
                  </a:cubicBezTo>
                  <a:cubicBezTo>
                    <a:pt x="824505" y="1214546"/>
                    <a:pt x="895910" y="1310637"/>
                    <a:pt x="795646" y="1224696"/>
                  </a:cubicBezTo>
                  <a:cubicBezTo>
                    <a:pt x="784810" y="1215408"/>
                    <a:pt x="783510" y="1197366"/>
                    <a:pt x="771896" y="1189070"/>
                  </a:cubicBezTo>
                  <a:cubicBezTo>
                    <a:pt x="754550" y="1176680"/>
                    <a:pt x="731999" y="1173977"/>
                    <a:pt x="712519" y="1165319"/>
                  </a:cubicBezTo>
                  <a:cubicBezTo>
                    <a:pt x="631780" y="1129434"/>
                    <a:pt x="696253" y="1156024"/>
                    <a:pt x="629392" y="1117818"/>
                  </a:cubicBezTo>
                  <a:cubicBezTo>
                    <a:pt x="588301" y="1094338"/>
                    <a:pt x="586235" y="1095515"/>
                    <a:pt x="546264" y="1082192"/>
                  </a:cubicBezTo>
                  <a:cubicBezTo>
                    <a:pt x="534389" y="1074275"/>
                    <a:pt x="522252" y="1066737"/>
                    <a:pt x="510638" y="1058441"/>
                  </a:cubicBezTo>
                  <a:cubicBezTo>
                    <a:pt x="494533" y="1046937"/>
                    <a:pt x="480438" y="1032427"/>
                    <a:pt x="463137" y="1022815"/>
                  </a:cubicBezTo>
                  <a:cubicBezTo>
                    <a:pt x="444503" y="1012463"/>
                    <a:pt x="423240" y="1007722"/>
                    <a:pt x="403761" y="999065"/>
                  </a:cubicBezTo>
                  <a:cubicBezTo>
                    <a:pt x="387584" y="991875"/>
                    <a:pt x="373053" y="980912"/>
                    <a:pt x="356259" y="975314"/>
                  </a:cubicBezTo>
                  <a:cubicBezTo>
                    <a:pt x="294097" y="954593"/>
                    <a:pt x="310146" y="973786"/>
                    <a:pt x="261257" y="951563"/>
                  </a:cubicBezTo>
                  <a:cubicBezTo>
                    <a:pt x="229025" y="936912"/>
                    <a:pt x="197922" y="919896"/>
                    <a:pt x="166254" y="904062"/>
                  </a:cubicBezTo>
                  <a:cubicBezTo>
                    <a:pt x="150420" y="896145"/>
                    <a:pt x="132915" y="890932"/>
                    <a:pt x="118753" y="880311"/>
                  </a:cubicBezTo>
                  <a:cubicBezTo>
                    <a:pt x="107991" y="872240"/>
                    <a:pt x="52993" y="829619"/>
                    <a:pt x="35625" y="820935"/>
                  </a:cubicBezTo>
                  <a:cubicBezTo>
                    <a:pt x="24429" y="815337"/>
                    <a:pt x="11875" y="813018"/>
                    <a:pt x="0" y="809059"/>
                  </a:cubicBezTo>
                  <a:lnTo>
                    <a:pt x="23750" y="737807"/>
                  </a:lnTo>
                  <a:cubicBezTo>
                    <a:pt x="27708" y="725932"/>
                    <a:pt x="28681" y="712596"/>
                    <a:pt x="35625" y="702181"/>
                  </a:cubicBezTo>
                  <a:cubicBezTo>
                    <a:pt x="69196" y="651826"/>
                    <a:pt x="52993" y="679321"/>
                    <a:pt x="83127" y="619054"/>
                  </a:cubicBezTo>
                  <a:cubicBezTo>
                    <a:pt x="87085" y="599262"/>
                    <a:pt x="88619" y="578826"/>
                    <a:pt x="95002" y="559678"/>
                  </a:cubicBezTo>
                  <a:cubicBezTo>
                    <a:pt x="100600" y="542884"/>
                    <a:pt x="111780" y="528448"/>
                    <a:pt x="118753" y="512176"/>
                  </a:cubicBezTo>
                  <a:cubicBezTo>
                    <a:pt x="123684" y="500670"/>
                    <a:pt x="127189" y="488586"/>
                    <a:pt x="130628" y="476550"/>
                  </a:cubicBezTo>
                  <a:cubicBezTo>
                    <a:pt x="166517" y="350935"/>
                    <a:pt x="109819" y="527099"/>
                    <a:pt x="166254" y="357797"/>
                  </a:cubicBezTo>
                  <a:cubicBezTo>
                    <a:pt x="170767" y="344257"/>
                    <a:pt x="182088" y="334046"/>
                    <a:pt x="190005" y="322171"/>
                  </a:cubicBezTo>
                  <a:cubicBezTo>
                    <a:pt x="193963" y="310296"/>
                    <a:pt x="194936" y="296960"/>
                    <a:pt x="201880" y="286545"/>
                  </a:cubicBezTo>
                  <a:cubicBezTo>
                    <a:pt x="222823" y="255131"/>
                    <a:pt x="251361" y="237064"/>
                    <a:pt x="261257" y="227168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0" name="รูปแบบอิสระ 9"/>
            <p:cNvSpPr/>
            <p:nvPr/>
          </p:nvSpPr>
          <p:spPr>
            <a:xfrm>
              <a:off x="6790345" y="2495580"/>
              <a:ext cx="1772474" cy="2626890"/>
            </a:xfrm>
            <a:custGeom>
              <a:avLst/>
              <a:gdLst>
                <a:gd name="connsiteX0" fmla="*/ 83127 w 1911927"/>
                <a:gd name="connsiteY0" fmla="*/ 688769 h 2691975"/>
                <a:gd name="connsiteX1" fmla="*/ 83127 w 1911927"/>
                <a:gd name="connsiteY1" fmla="*/ 688769 h 2691975"/>
                <a:gd name="connsiteX2" fmla="*/ 106878 w 1911927"/>
                <a:gd name="connsiteY2" fmla="*/ 581891 h 2691975"/>
                <a:gd name="connsiteX3" fmla="*/ 142504 w 1911927"/>
                <a:gd name="connsiteY3" fmla="*/ 546265 h 2691975"/>
                <a:gd name="connsiteX4" fmla="*/ 166255 w 1911927"/>
                <a:gd name="connsiteY4" fmla="*/ 510639 h 2691975"/>
                <a:gd name="connsiteX5" fmla="*/ 130629 w 1911927"/>
                <a:gd name="connsiteY5" fmla="*/ 415636 h 2691975"/>
                <a:gd name="connsiteX6" fmla="*/ 190005 w 1911927"/>
                <a:gd name="connsiteY6" fmla="*/ 356260 h 2691975"/>
                <a:gd name="connsiteX7" fmla="*/ 225631 w 1911927"/>
                <a:gd name="connsiteY7" fmla="*/ 320634 h 2691975"/>
                <a:gd name="connsiteX8" fmla="*/ 285008 w 1911927"/>
                <a:gd name="connsiteY8" fmla="*/ 308758 h 2691975"/>
                <a:gd name="connsiteX9" fmla="*/ 368135 w 1911927"/>
                <a:gd name="connsiteY9" fmla="*/ 261257 h 2691975"/>
                <a:gd name="connsiteX10" fmla="*/ 403761 w 1911927"/>
                <a:gd name="connsiteY10" fmla="*/ 83127 h 2691975"/>
                <a:gd name="connsiteX11" fmla="*/ 475013 w 1911927"/>
                <a:gd name="connsiteY11" fmla="*/ 23751 h 2691975"/>
                <a:gd name="connsiteX12" fmla="*/ 546265 w 1911927"/>
                <a:gd name="connsiteY12" fmla="*/ 0 h 2691975"/>
                <a:gd name="connsiteX13" fmla="*/ 593766 w 1911927"/>
                <a:gd name="connsiteY13" fmla="*/ 178130 h 2691975"/>
                <a:gd name="connsiteX14" fmla="*/ 617517 w 1911927"/>
                <a:gd name="connsiteY14" fmla="*/ 213756 h 2691975"/>
                <a:gd name="connsiteX15" fmla="*/ 629392 w 1911927"/>
                <a:gd name="connsiteY15" fmla="*/ 249382 h 2691975"/>
                <a:gd name="connsiteX16" fmla="*/ 641268 w 1911927"/>
                <a:gd name="connsiteY16" fmla="*/ 296883 h 2691975"/>
                <a:gd name="connsiteX17" fmla="*/ 700644 w 1911927"/>
                <a:gd name="connsiteY17" fmla="*/ 368135 h 2691975"/>
                <a:gd name="connsiteX18" fmla="*/ 736270 w 1911927"/>
                <a:gd name="connsiteY18" fmla="*/ 439387 h 2691975"/>
                <a:gd name="connsiteX19" fmla="*/ 748146 w 1911927"/>
                <a:gd name="connsiteY19" fmla="*/ 486888 h 2691975"/>
                <a:gd name="connsiteX20" fmla="*/ 843148 w 1911927"/>
                <a:gd name="connsiteY20" fmla="*/ 498764 h 2691975"/>
                <a:gd name="connsiteX21" fmla="*/ 878774 w 1911927"/>
                <a:gd name="connsiteY21" fmla="*/ 605641 h 2691975"/>
                <a:gd name="connsiteX22" fmla="*/ 914400 w 1911927"/>
                <a:gd name="connsiteY22" fmla="*/ 676893 h 2691975"/>
                <a:gd name="connsiteX23" fmla="*/ 950026 w 1911927"/>
                <a:gd name="connsiteY23" fmla="*/ 712519 h 2691975"/>
                <a:gd name="connsiteX24" fmla="*/ 973777 w 1911927"/>
                <a:gd name="connsiteY24" fmla="*/ 748145 h 2691975"/>
                <a:gd name="connsiteX25" fmla="*/ 997527 w 1911927"/>
                <a:gd name="connsiteY25" fmla="*/ 795647 h 2691975"/>
                <a:gd name="connsiteX26" fmla="*/ 1068779 w 1911927"/>
                <a:gd name="connsiteY26" fmla="*/ 866899 h 2691975"/>
                <a:gd name="connsiteX27" fmla="*/ 1104405 w 1911927"/>
                <a:gd name="connsiteY27" fmla="*/ 914400 h 2691975"/>
                <a:gd name="connsiteX28" fmla="*/ 1140031 w 1911927"/>
                <a:gd name="connsiteY28" fmla="*/ 938151 h 2691975"/>
                <a:gd name="connsiteX29" fmla="*/ 1187533 w 1911927"/>
                <a:gd name="connsiteY29" fmla="*/ 973777 h 2691975"/>
                <a:gd name="connsiteX30" fmla="*/ 1223159 w 1911927"/>
                <a:gd name="connsiteY30" fmla="*/ 1009402 h 2691975"/>
                <a:gd name="connsiteX31" fmla="*/ 1258785 w 1911927"/>
                <a:gd name="connsiteY31" fmla="*/ 1033153 h 2691975"/>
                <a:gd name="connsiteX32" fmla="*/ 1341912 w 1911927"/>
                <a:gd name="connsiteY32" fmla="*/ 1080654 h 2691975"/>
                <a:gd name="connsiteX33" fmla="*/ 1425039 w 1911927"/>
                <a:gd name="connsiteY33" fmla="*/ 1140031 h 2691975"/>
                <a:gd name="connsiteX34" fmla="*/ 1472540 w 1911927"/>
                <a:gd name="connsiteY34" fmla="*/ 1163782 h 2691975"/>
                <a:gd name="connsiteX35" fmla="*/ 1555668 w 1911927"/>
                <a:gd name="connsiteY35" fmla="*/ 1211283 h 2691975"/>
                <a:gd name="connsiteX36" fmla="*/ 1591294 w 1911927"/>
                <a:gd name="connsiteY36" fmla="*/ 1246909 h 2691975"/>
                <a:gd name="connsiteX37" fmla="*/ 1662546 w 1911927"/>
                <a:gd name="connsiteY37" fmla="*/ 1282535 h 2691975"/>
                <a:gd name="connsiteX38" fmla="*/ 1733798 w 1911927"/>
                <a:gd name="connsiteY38" fmla="*/ 1365662 h 2691975"/>
                <a:gd name="connsiteX39" fmla="*/ 1745673 w 1911927"/>
                <a:gd name="connsiteY39" fmla="*/ 1401288 h 2691975"/>
                <a:gd name="connsiteX40" fmla="*/ 1757548 w 1911927"/>
                <a:gd name="connsiteY40" fmla="*/ 1484415 h 2691975"/>
                <a:gd name="connsiteX41" fmla="*/ 1781299 w 1911927"/>
                <a:gd name="connsiteY41" fmla="*/ 1520041 h 2691975"/>
                <a:gd name="connsiteX42" fmla="*/ 1805049 w 1911927"/>
                <a:gd name="connsiteY42" fmla="*/ 1567543 h 2691975"/>
                <a:gd name="connsiteX43" fmla="*/ 1852551 w 1911927"/>
                <a:gd name="connsiteY43" fmla="*/ 1615044 h 2691975"/>
                <a:gd name="connsiteX44" fmla="*/ 1911927 w 1911927"/>
                <a:gd name="connsiteY44" fmla="*/ 1686296 h 2691975"/>
                <a:gd name="connsiteX45" fmla="*/ 1900052 w 1911927"/>
                <a:gd name="connsiteY45" fmla="*/ 1769423 h 2691975"/>
                <a:gd name="connsiteX46" fmla="*/ 1888177 w 1911927"/>
                <a:gd name="connsiteY46" fmla="*/ 1828800 h 2691975"/>
                <a:gd name="connsiteX47" fmla="*/ 1876301 w 1911927"/>
                <a:gd name="connsiteY47" fmla="*/ 1911927 h 2691975"/>
                <a:gd name="connsiteX48" fmla="*/ 1864426 w 1911927"/>
                <a:gd name="connsiteY48" fmla="*/ 1959428 h 2691975"/>
                <a:gd name="connsiteX49" fmla="*/ 1840675 w 1911927"/>
                <a:gd name="connsiteY49" fmla="*/ 2030680 h 2691975"/>
                <a:gd name="connsiteX50" fmla="*/ 1828800 w 1911927"/>
                <a:gd name="connsiteY50" fmla="*/ 2220686 h 2691975"/>
                <a:gd name="connsiteX51" fmla="*/ 1816925 w 1911927"/>
                <a:gd name="connsiteY51" fmla="*/ 2256312 h 2691975"/>
                <a:gd name="connsiteX52" fmla="*/ 1805049 w 1911927"/>
                <a:gd name="connsiteY52" fmla="*/ 2303813 h 2691975"/>
                <a:gd name="connsiteX53" fmla="*/ 1793174 w 1911927"/>
                <a:gd name="connsiteY53" fmla="*/ 2363190 h 2691975"/>
                <a:gd name="connsiteX54" fmla="*/ 1769423 w 1911927"/>
                <a:gd name="connsiteY54" fmla="*/ 2410691 h 2691975"/>
                <a:gd name="connsiteX55" fmla="*/ 1757548 w 1911927"/>
                <a:gd name="connsiteY55" fmla="*/ 2636322 h 2691975"/>
                <a:gd name="connsiteX56" fmla="*/ 1591294 w 1911927"/>
                <a:gd name="connsiteY56" fmla="*/ 2576945 h 2691975"/>
                <a:gd name="connsiteX57" fmla="*/ 1555668 w 1911927"/>
                <a:gd name="connsiteY57" fmla="*/ 2541319 h 2691975"/>
                <a:gd name="connsiteX58" fmla="*/ 1401288 w 1911927"/>
                <a:gd name="connsiteY58" fmla="*/ 2565070 h 2691975"/>
                <a:gd name="connsiteX59" fmla="*/ 1341912 w 1911927"/>
                <a:gd name="connsiteY59" fmla="*/ 2576945 h 2691975"/>
                <a:gd name="connsiteX60" fmla="*/ 1211283 w 1911927"/>
                <a:gd name="connsiteY60" fmla="*/ 2600696 h 2691975"/>
                <a:gd name="connsiteX61" fmla="*/ 1104405 w 1911927"/>
                <a:gd name="connsiteY61" fmla="*/ 2588821 h 2691975"/>
                <a:gd name="connsiteX62" fmla="*/ 1068779 w 1911927"/>
                <a:gd name="connsiteY62" fmla="*/ 2576945 h 2691975"/>
                <a:gd name="connsiteX63" fmla="*/ 938151 w 1911927"/>
                <a:gd name="connsiteY63" fmla="*/ 2553195 h 2691975"/>
                <a:gd name="connsiteX64" fmla="*/ 712520 w 1911927"/>
                <a:gd name="connsiteY64" fmla="*/ 2541319 h 2691975"/>
                <a:gd name="connsiteX65" fmla="*/ 641268 w 1911927"/>
                <a:gd name="connsiteY65" fmla="*/ 2470067 h 2691975"/>
                <a:gd name="connsiteX66" fmla="*/ 605642 w 1911927"/>
                <a:gd name="connsiteY66" fmla="*/ 2434441 h 2691975"/>
                <a:gd name="connsiteX67" fmla="*/ 581891 w 1911927"/>
                <a:gd name="connsiteY67" fmla="*/ 2398815 h 2691975"/>
                <a:gd name="connsiteX68" fmla="*/ 558140 w 1911927"/>
                <a:gd name="connsiteY68" fmla="*/ 2232561 h 2691975"/>
                <a:gd name="connsiteX69" fmla="*/ 546265 w 1911927"/>
                <a:gd name="connsiteY69" fmla="*/ 2196935 h 2691975"/>
                <a:gd name="connsiteX70" fmla="*/ 510639 w 1911927"/>
                <a:gd name="connsiteY70" fmla="*/ 2113808 h 2691975"/>
                <a:gd name="connsiteX71" fmla="*/ 498764 w 1911927"/>
                <a:gd name="connsiteY71" fmla="*/ 2054431 h 2691975"/>
                <a:gd name="connsiteX72" fmla="*/ 463138 w 1911927"/>
                <a:gd name="connsiteY72" fmla="*/ 1995054 h 2691975"/>
                <a:gd name="connsiteX73" fmla="*/ 451262 w 1911927"/>
                <a:gd name="connsiteY73" fmla="*/ 1959428 h 2691975"/>
                <a:gd name="connsiteX74" fmla="*/ 403761 w 1911927"/>
                <a:gd name="connsiteY74" fmla="*/ 1888177 h 2691975"/>
                <a:gd name="connsiteX75" fmla="*/ 380011 w 1911927"/>
                <a:gd name="connsiteY75" fmla="*/ 1852551 h 2691975"/>
                <a:gd name="connsiteX76" fmla="*/ 332509 w 1911927"/>
                <a:gd name="connsiteY76" fmla="*/ 1816925 h 2691975"/>
                <a:gd name="connsiteX77" fmla="*/ 237507 w 1911927"/>
                <a:gd name="connsiteY77" fmla="*/ 1757548 h 2691975"/>
                <a:gd name="connsiteX78" fmla="*/ 190005 w 1911927"/>
                <a:gd name="connsiteY78" fmla="*/ 1721922 h 2691975"/>
                <a:gd name="connsiteX79" fmla="*/ 118753 w 1911927"/>
                <a:gd name="connsiteY79" fmla="*/ 1674421 h 2691975"/>
                <a:gd name="connsiteX80" fmla="*/ 83127 w 1911927"/>
                <a:gd name="connsiteY80" fmla="*/ 1650670 h 2691975"/>
                <a:gd name="connsiteX81" fmla="*/ 59377 w 1911927"/>
                <a:gd name="connsiteY81" fmla="*/ 1615044 h 2691975"/>
                <a:gd name="connsiteX82" fmla="*/ 35626 w 1911927"/>
                <a:gd name="connsiteY82" fmla="*/ 1543792 h 2691975"/>
                <a:gd name="connsiteX83" fmla="*/ 23751 w 1911927"/>
                <a:gd name="connsiteY83" fmla="*/ 1448790 h 2691975"/>
                <a:gd name="connsiteX84" fmla="*/ 0 w 1911927"/>
                <a:gd name="connsiteY84" fmla="*/ 1330036 h 2691975"/>
                <a:gd name="connsiteX85" fmla="*/ 11875 w 1911927"/>
                <a:gd name="connsiteY85" fmla="*/ 950026 h 2691975"/>
                <a:gd name="connsiteX86" fmla="*/ 35626 w 1911927"/>
                <a:gd name="connsiteY86" fmla="*/ 878774 h 2691975"/>
                <a:gd name="connsiteX87" fmla="*/ 47501 w 1911927"/>
                <a:gd name="connsiteY87" fmla="*/ 831273 h 2691975"/>
                <a:gd name="connsiteX88" fmla="*/ 83127 w 1911927"/>
                <a:gd name="connsiteY88" fmla="*/ 688769 h 269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11927" h="2691975">
                  <a:moveTo>
                    <a:pt x="83127" y="688769"/>
                  </a:moveTo>
                  <a:lnTo>
                    <a:pt x="83127" y="688769"/>
                  </a:lnTo>
                  <a:cubicBezTo>
                    <a:pt x="91044" y="653143"/>
                    <a:pt x="92841" y="615579"/>
                    <a:pt x="106878" y="581891"/>
                  </a:cubicBezTo>
                  <a:cubicBezTo>
                    <a:pt x="113337" y="566389"/>
                    <a:pt x="131753" y="559167"/>
                    <a:pt x="142504" y="546265"/>
                  </a:cubicBezTo>
                  <a:cubicBezTo>
                    <a:pt x="151641" y="535301"/>
                    <a:pt x="158338" y="522514"/>
                    <a:pt x="166255" y="510639"/>
                  </a:cubicBezTo>
                  <a:cubicBezTo>
                    <a:pt x="156639" y="491407"/>
                    <a:pt x="127036" y="440790"/>
                    <a:pt x="130629" y="415636"/>
                  </a:cubicBezTo>
                  <a:cubicBezTo>
                    <a:pt x="135336" y="382683"/>
                    <a:pt x="169463" y="373378"/>
                    <a:pt x="190005" y="356260"/>
                  </a:cubicBezTo>
                  <a:cubicBezTo>
                    <a:pt x="202907" y="345509"/>
                    <a:pt x="210610" y="328145"/>
                    <a:pt x="225631" y="320634"/>
                  </a:cubicBezTo>
                  <a:cubicBezTo>
                    <a:pt x="243684" y="311607"/>
                    <a:pt x="265216" y="312717"/>
                    <a:pt x="285008" y="308758"/>
                  </a:cubicBezTo>
                  <a:cubicBezTo>
                    <a:pt x="286288" y="308118"/>
                    <a:pt x="365337" y="271049"/>
                    <a:pt x="368135" y="261257"/>
                  </a:cubicBezTo>
                  <a:cubicBezTo>
                    <a:pt x="407598" y="123140"/>
                    <a:pt x="345666" y="152842"/>
                    <a:pt x="403761" y="83127"/>
                  </a:cubicBezTo>
                  <a:cubicBezTo>
                    <a:pt x="420212" y="63385"/>
                    <a:pt x="450285" y="34741"/>
                    <a:pt x="475013" y="23751"/>
                  </a:cubicBezTo>
                  <a:cubicBezTo>
                    <a:pt x="497891" y="13583"/>
                    <a:pt x="546265" y="0"/>
                    <a:pt x="546265" y="0"/>
                  </a:cubicBezTo>
                  <a:cubicBezTo>
                    <a:pt x="639094" y="30942"/>
                    <a:pt x="561050" y="-7260"/>
                    <a:pt x="593766" y="178130"/>
                  </a:cubicBezTo>
                  <a:cubicBezTo>
                    <a:pt x="596246" y="192185"/>
                    <a:pt x="609600" y="201881"/>
                    <a:pt x="617517" y="213756"/>
                  </a:cubicBezTo>
                  <a:cubicBezTo>
                    <a:pt x="621475" y="225631"/>
                    <a:pt x="625953" y="237346"/>
                    <a:pt x="629392" y="249382"/>
                  </a:cubicBezTo>
                  <a:cubicBezTo>
                    <a:pt x="633876" y="265075"/>
                    <a:pt x="634839" y="281882"/>
                    <a:pt x="641268" y="296883"/>
                  </a:cubicBezTo>
                  <a:cubicBezTo>
                    <a:pt x="653669" y="325818"/>
                    <a:pt x="679242" y="346733"/>
                    <a:pt x="700644" y="368135"/>
                  </a:cubicBezTo>
                  <a:cubicBezTo>
                    <a:pt x="750690" y="518264"/>
                    <a:pt x="667203" y="278231"/>
                    <a:pt x="736270" y="439387"/>
                  </a:cubicBezTo>
                  <a:cubicBezTo>
                    <a:pt x="742699" y="454388"/>
                    <a:pt x="733879" y="478962"/>
                    <a:pt x="748146" y="486888"/>
                  </a:cubicBezTo>
                  <a:cubicBezTo>
                    <a:pt x="776044" y="502387"/>
                    <a:pt x="811481" y="494805"/>
                    <a:pt x="843148" y="498764"/>
                  </a:cubicBezTo>
                  <a:cubicBezTo>
                    <a:pt x="863167" y="598858"/>
                    <a:pt x="841899" y="519599"/>
                    <a:pt x="878774" y="605641"/>
                  </a:cubicBezTo>
                  <a:cubicBezTo>
                    <a:pt x="897678" y="649750"/>
                    <a:pt x="880837" y="636618"/>
                    <a:pt x="914400" y="676893"/>
                  </a:cubicBezTo>
                  <a:cubicBezTo>
                    <a:pt x="925151" y="689795"/>
                    <a:pt x="939275" y="699617"/>
                    <a:pt x="950026" y="712519"/>
                  </a:cubicBezTo>
                  <a:cubicBezTo>
                    <a:pt x="959163" y="723483"/>
                    <a:pt x="966696" y="735753"/>
                    <a:pt x="973777" y="748145"/>
                  </a:cubicBezTo>
                  <a:cubicBezTo>
                    <a:pt x="982560" y="763515"/>
                    <a:pt x="986468" y="781823"/>
                    <a:pt x="997527" y="795647"/>
                  </a:cubicBezTo>
                  <a:cubicBezTo>
                    <a:pt x="1018509" y="821875"/>
                    <a:pt x="1048626" y="840028"/>
                    <a:pt x="1068779" y="866899"/>
                  </a:cubicBezTo>
                  <a:cubicBezTo>
                    <a:pt x="1080654" y="882733"/>
                    <a:pt x="1090410" y="900405"/>
                    <a:pt x="1104405" y="914400"/>
                  </a:cubicBezTo>
                  <a:cubicBezTo>
                    <a:pt x="1114497" y="924492"/>
                    <a:pt x="1128417" y="929855"/>
                    <a:pt x="1140031" y="938151"/>
                  </a:cubicBezTo>
                  <a:cubicBezTo>
                    <a:pt x="1156137" y="949655"/>
                    <a:pt x="1172505" y="960896"/>
                    <a:pt x="1187533" y="973777"/>
                  </a:cubicBezTo>
                  <a:cubicBezTo>
                    <a:pt x="1200284" y="984706"/>
                    <a:pt x="1210257" y="998651"/>
                    <a:pt x="1223159" y="1009402"/>
                  </a:cubicBezTo>
                  <a:cubicBezTo>
                    <a:pt x="1234123" y="1018539"/>
                    <a:pt x="1247171" y="1024857"/>
                    <a:pt x="1258785" y="1033153"/>
                  </a:cubicBezTo>
                  <a:cubicBezTo>
                    <a:pt x="1321692" y="1078087"/>
                    <a:pt x="1284100" y="1061384"/>
                    <a:pt x="1341912" y="1080654"/>
                  </a:cubicBezTo>
                  <a:cubicBezTo>
                    <a:pt x="1362302" y="1095946"/>
                    <a:pt x="1400729" y="1126139"/>
                    <a:pt x="1425039" y="1140031"/>
                  </a:cubicBezTo>
                  <a:cubicBezTo>
                    <a:pt x="1440409" y="1148814"/>
                    <a:pt x="1458135" y="1153492"/>
                    <a:pt x="1472540" y="1163782"/>
                  </a:cubicBezTo>
                  <a:cubicBezTo>
                    <a:pt x="1548731" y="1218205"/>
                    <a:pt x="1463667" y="1188284"/>
                    <a:pt x="1555668" y="1211283"/>
                  </a:cubicBezTo>
                  <a:cubicBezTo>
                    <a:pt x="1567543" y="1223158"/>
                    <a:pt x="1577320" y="1237593"/>
                    <a:pt x="1591294" y="1246909"/>
                  </a:cubicBezTo>
                  <a:cubicBezTo>
                    <a:pt x="1698411" y="1318320"/>
                    <a:pt x="1550430" y="1189105"/>
                    <a:pt x="1662546" y="1282535"/>
                  </a:cubicBezTo>
                  <a:cubicBezTo>
                    <a:pt x="1695627" y="1310102"/>
                    <a:pt x="1707588" y="1330716"/>
                    <a:pt x="1733798" y="1365662"/>
                  </a:cubicBezTo>
                  <a:cubicBezTo>
                    <a:pt x="1737756" y="1377537"/>
                    <a:pt x="1743218" y="1389013"/>
                    <a:pt x="1745673" y="1401288"/>
                  </a:cubicBezTo>
                  <a:cubicBezTo>
                    <a:pt x="1751162" y="1428735"/>
                    <a:pt x="1749505" y="1457605"/>
                    <a:pt x="1757548" y="1484415"/>
                  </a:cubicBezTo>
                  <a:cubicBezTo>
                    <a:pt x="1761649" y="1498086"/>
                    <a:pt x="1774218" y="1507649"/>
                    <a:pt x="1781299" y="1520041"/>
                  </a:cubicBezTo>
                  <a:cubicBezTo>
                    <a:pt x="1790082" y="1535411"/>
                    <a:pt x="1794427" y="1553381"/>
                    <a:pt x="1805049" y="1567543"/>
                  </a:cubicBezTo>
                  <a:cubicBezTo>
                    <a:pt x="1818484" y="1585457"/>
                    <a:pt x="1837978" y="1598042"/>
                    <a:pt x="1852551" y="1615044"/>
                  </a:cubicBezTo>
                  <a:cubicBezTo>
                    <a:pt x="1951759" y="1730786"/>
                    <a:pt x="1788379" y="1562748"/>
                    <a:pt x="1911927" y="1686296"/>
                  </a:cubicBezTo>
                  <a:cubicBezTo>
                    <a:pt x="1907969" y="1714005"/>
                    <a:pt x="1904653" y="1741814"/>
                    <a:pt x="1900052" y="1769423"/>
                  </a:cubicBezTo>
                  <a:cubicBezTo>
                    <a:pt x="1896734" y="1789333"/>
                    <a:pt x="1891495" y="1808890"/>
                    <a:pt x="1888177" y="1828800"/>
                  </a:cubicBezTo>
                  <a:cubicBezTo>
                    <a:pt x="1883575" y="1856410"/>
                    <a:pt x="1881308" y="1884388"/>
                    <a:pt x="1876301" y="1911927"/>
                  </a:cubicBezTo>
                  <a:cubicBezTo>
                    <a:pt x="1873381" y="1927985"/>
                    <a:pt x="1869116" y="1943795"/>
                    <a:pt x="1864426" y="1959428"/>
                  </a:cubicBezTo>
                  <a:cubicBezTo>
                    <a:pt x="1857232" y="1983408"/>
                    <a:pt x="1840675" y="2030680"/>
                    <a:pt x="1840675" y="2030680"/>
                  </a:cubicBezTo>
                  <a:cubicBezTo>
                    <a:pt x="1836717" y="2094015"/>
                    <a:pt x="1835443" y="2157576"/>
                    <a:pt x="1828800" y="2220686"/>
                  </a:cubicBezTo>
                  <a:cubicBezTo>
                    <a:pt x="1827490" y="2233135"/>
                    <a:pt x="1820364" y="2244276"/>
                    <a:pt x="1816925" y="2256312"/>
                  </a:cubicBezTo>
                  <a:cubicBezTo>
                    <a:pt x="1812441" y="2272005"/>
                    <a:pt x="1808590" y="2287881"/>
                    <a:pt x="1805049" y="2303813"/>
                  </a:cubicBezTo>
                  <a:cubicBezTo>
                    <a:pt x="1800670" y="2323517"/>
                    <a:pt x="1799557" y="2344042"/>
                    <a:pt x="1793174" y="2363190"/>
                  </a:cubicBezTo>
                  <a:cubicBezTo>
                    <a:pt x="1787576" y="2379984"/>
                    <a:pt x="1777340" y="2394857"/>
                    <a:pt x="1769423" y="2410691"/>
                  </a:cubicBezTo>
                  <a:cubicBezTo>
                    <a:pt x="1765465" y="2485901"/>
                    <a:pt x="1801644" y="2575266"/>
                    <a:pt x="1757548" y="2636322"/>
                  </a:cubicBezTo>
                  <a:cubicBezTo>
                    <a:pt x="1655676" y="2777375"/>
                    <a:pt x="1614718" y="2609739"/>
                    <a:pt x="1591294" y="2576945"/>
                  </a:cubicBezTo>
                  <a:cubicBezTo>
                    <a:pt x="1581533" y="2563279"/>
                    <a:pt x="1567543" y="2553194"/>
                    <a:pt x="1555668" y="2541319"/>
                  </a:cubicBezTo>
                  <a:cubicBezTo>
                    <a:pt x="1419540" y="2568546"/>
                    <a:pt x="1588192" y="2536316"/>
                    <a:pt x="1401288" y="2565070"/>
                  </a:cubicBezTo>
                  <a:cubicBezTo>
                    <a:pt x="1381339" y="2568139"/>
                    <a:pt x="1361821" y="2573627"/>
                    <a:pt x="1341912" y="2576945"/>
                  </a:cubicBezTo>
                  <a:cubicBezTo>
                    <a:pt x="1214262" y="2598220"/>
                    <a:pt x="1302480" y="2577898"/>
                    <a:pt x="1211283" y="2600696"/>
                  </a:cubicBezTo>
                  <a:cubicBezTo>
                    <a:pt x="1175657" y="2596738"/>
                    <a:pt x="1139763" y="2594714"/>
                    <a:pt x="1104405" y="2588821"/>
                  </a:cubicBezTo>
                  <a:cubicBezTo>
                    <a:pt x="1092058" y="2586763"/>
                    <a:pt x="1080815" y="2580384"/>
                    <a:pt x="1068779" y="2576945"/>
                  </a:cubicBezTo>
                  <a:cubicBezTo>
                    <a:pt x="1025177" y="2564487"/>
                    <a:pt x="984178" y="2556736"/>
                    <a:pt x="938151" y="2553195"/>
                  </a:cubicBezTo>
                  <a:cubicBezTo>
                    <a:pt x="863058" y="2547419"/>
                    <a:pt x="787730" y="2545278"/>
                    <a:pt x="712520" y="2541319"/>
                  </a:cubicBezTo>
                  <a:lnTo>
                    <a:pt x="641268" y="2470067"/>
                  </a:lnTo>
                  <a:cubicBezTo>
                    <a:pt x="629393" y="2458192"/>
                    <a:pt x="614958" y="2448415"/>
                    <a:pt x="605642" y="2434441"/>
                  </a:cubicBezTo>
                  <a:lnTo>
                    <a:pt x="581891" y="2398815"/>
                  </a:lnTo>
                  <a:cubicBezTo>
                    <a:pt x="572426" y="2304164"/>
                    <a:pt x="578010" y="2302105"/>
                    <a:pt x="558140" y="2232561"/>
                  </a:cubicBezTo>
                  <a:cubicBezTo>
                    <a:pt x="554701" y="2220525"/>
                    <a:pt x="551196" y="2208441"/>
                    <a:pt x="546265" y="2196935"/>
                  </a:cubicBezTo>
                  <a:cubicBezTo>
                    <a:pt x="525872" y="2149351"/>
                    <a:pt x="521779" y="2158370"/>
                    <a:pt x="510639" y="2113808"/>
                  </a:cubicBezTo>
                  <a:cubicBezTo>
                    <a:pt x="505744" y="2094226"/>
                    <a:pt x="506260" y="2073172"/>
                    <a:pt x="498764" y="2054431"/>
                  </a:cubicBezTo>
                  <a:cubicBezTo>
                    <a:pt x="490192" y="2033000"/>
                    <a:pt x="473460" y="2015699"/>
                    <a:pt x="463138" y="1995054"/>
                  </a:cubicBezTo>
                  <a:cubicBezTo>
                    <a:pt x="457540" y="1983858"/>
                    <a:pt x="457341" y="1970370"/>
                    <a:pt x="451262" y="1959428"/>
                  </a:cubicBezTo>
                  <a:cubicBezTo>
                    <a:pt x="437399" y="1934476"/>
                    <a:pt x="419595" y="1911927"/>
                    <a:pt x="403761" y="1888177"/>
                  </a:cubicBezTo>
                  <a:lnTo>
                    <a:pt x="380011" y="1852551"/>
                  </a:lnTo>
                  <a:cubicBezTo>
                    <a:pt x="369032" y="1836083"/>
                    <a:pt x="348615" y="1828429"/>
                    <a:pt x="332509" y="1816925"/>
                  </a:cubicBezTo>
                  <a:cubicBezTo>
                    <a:pt x="270506" y="1772637"/>
                    <a:pt x="320721" y="1813024"/>
                    <a:pt x="237507" y="1757548"/>
                  </a:cubicBezTo>
                  <a:cubicBezTo>
                    <a:pt x="221039" y="1746569"/>
                    <a:pt x="206220" y="1733272"/>
                    <a:pt x="190005" y="1721922"/>
                  </a:cubicBezTo>
                  <a:cubicBezTo>
                    <a:pt x="166620" y="1705553"/>
                    <a:pt x="142504" y="1690255"/>
                    <a:pt x="118753" y="1674421"/>
                  </a:cubicBezTo>
                  <a:lnTo>
                    <a:pt x="83127" y="1650670"/>
                  </a:lnTo>
                  <a:cubicBezTo>
                    <a:pt x="75210" y="1638795"/>
                    <a:pt x="65173" y="1628086"/>
                    <a:pt x="59377" y="1615044"/>
                  </a:cubicBezTo>
                  <a:cubicBezTo>
                    <a:pt x="49209" y="1592166"/>
                    <a:pt x="35626" y="1543792"/>
                    <a:pt x="35626" y="1543792"/>
                  </a:cubicBezTo>
                  <a:cubicBezTo>
                    <a:pt x="31668" y="1512125"/>
                    <a:pt x="28998" y="1480270"/>
                    <a:pt x="23751" y="1448790"/>
                  </a:cubicBezTo>
                  <a:cubicBezTo>
                    <a:pt x="17114" y="1408971"/>
                    <a:pt x="0" y="1330036"/>
                    <a:pt x="0" y="1330036"/>
                  </a:cubicBezTo>
                  <a:cubicBezTo>
                    <a:pt x="3958" y="1203366"/>
                    <a:pt x="1901" y="1076365"/>
                    <a:pt x="11875" y="950026"/>
                  </a:cubicBezTo>
                  <a:cubicBezTo>
                    <a:pt x="13845" y="925068"/>
                    <a:pt x="27709" y="902525"/>
                    <a:pt x="35626" y="878774"/>
                  </a:cubicBezTo>
                  <a:cubicBezTo>
                    <a:pt x="40787" y="863291"/>
                    <a:pt x="43543" y="847107"/>
                    <a:pt x="47501" y="831273"/>
                  </a:cubicBezTo>
                  <a:cubicBezTo>
                    <a:pt x="59681" y="672946"/>
                    <a:pt x="77189" y="712520"/>
                    <a:pt x="83127" y="688769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1" name="รูปแบบอิสระ 10"/>
            <p:cNvSpPr/>
            <p:nvPr/>
          </p:nvSpPr>
          <p:spPr>
            <a:xfrm>
              <a:off x="581180" y="2147933"/>
              <a:ext cx="2829353" cy="3094052"/>
            </a:xfrm>
            <a:custGeom>
              <a:avLst/>
              <a:gdLst>
                <a:gd name="connsiteX0" fmla="*/ 2861953 w 3051958"/>
                <a:gd name="connsiteY0" fmla="*/ 736270 h 3170712"/>
                <a:gd name="connsiteX1" fmla="*/ 2861953 w 3051958"/>
                <a:gd name="connsiteY1" fmla="*/ 736270 h 3170712"/>
                <a:gd name="connsiteX2" fmla="*/ 2790701 w 3051958"/>
                <a:gd name="connsiteY2" fmla="*/ 558140 h 3170712"/>
                <a:gd name="connsiteX3" fmla="*/ 2766951 w 3051958"/>
                <a:gd name="connsiteY3" fmla="*/ 463138 h 3170712"/>
                <a:gd name="connsiteX4" fmla="*/ 2778826 w 3051958"/>
                <a:gd name="connsiteY4" fmla="*/ 201881 h 3170712"/>
                <a:gd name="connsiteX5" fmla="*/ 2790701 w 3051958"/>
                <a:gd name="connsiteY5" fmla="*/ 166255 h 3170712"/>
                <a:gd name="connsiteX6" fmla="*/ 2814452 w 3051958"/>
                <a:gd name="connsiteY6" fmla="*/ 130629 h 3170712"/>
                <a:gd name="connsiteX7" fmla="*/ 2802577 w 3051958"/>
                <a:gd name="connsiteY7" fmla="*/ 11875 h 3170712"/>
                <a:gd name="connsiteX8" fmla="*/ 2766951 w 3051958"/>
                <a:gd name="connsiteY8" fmla="*/ 0 h 3170712"/>
                <a:gd name="connsiteX9" fmla="*/ 2671948 w 3051958"/>
                <a:gd name="connsiteY9" fmla="*/ 11875 h 3170712"/>
                <a:gd name="connsiteX10" fmla="*/ 2648197 w 3051958"/>
                <a:gd name="connsiteY10" fmla="*/ 59377 h 3170712"/>
                <a:gd name="connsiteX11" fmla="*/ 2636322 w 3051958"/>
                <a:gd name="connsiteY11" fmla="*/ 95003 h 3170712"/>
                <a:gd name="connsiteX12" fmla="*/ 2588821 w 3051958"/>
                <a:gd name="connsiteY12" fmla="*/ 166255 h 3170712"/>
                <a:gd name="connsiteX13" fmla="*/ 2517569 w 3051958"/>
                <a:gd name="connsiteY13" fmla="*/ 237507 h 3170712"/>
                <a:gd name="connsiteX14" fmla="*/ 2493818 w 3051958"/>
                <a:gd name="connsiteY14" fmla="*/ 273133 h 3170712"/>
                <a:gd name="connsiteX15" fmla="*/ 2422566 w 3051958"/>
                <a:gd name="connsiteY15" fmla="*/ 320634 h 3170712"/>
                <a:gd name="connsiteX16" fmla="*/ 2351314 w 3051958"/>
                <a:gd name="connsiteY16" fmla="*/ 368135 h 3170712"/>
                <a:gd name="connsiteX17" fmla="*/ 2244436 w 3051958"/>
                <a:gd name="connsiteY17" fmla="*/ 368135 h 3170712"/>
                <a:gd name="connsiteX18" fmla="*/ 2208810 w 3051958"/>
                <a:gd name="connsiteY18" fmla="*/ 356260 h 3170712"/>
                <a:gd name="connsiteX19" fmla="*/ 2066306 w 3051958"/>
                <a:gd name="connsiteY19" fmla="*/ 380011 h 3170712"/>
                <a:gd name="connsiteX20" fmla="*/ 2054431 w 3051958"/>
                <a:gd name="connsiteY20" fmla="*/ 427512 h 3170712"/>
                <a:gd name="connsiteX21" fmla="*/ 2042556 w 3051958"/>
                <a:gd name="connsiteY21" fmla="*/ 486888 h 3170712"/>
                <a:gd name="connsiteX22" fmla="*/ 1959429 w 3051958"/>
                <a:gd name="connsiteY22" fmla="*/ 593766 h 3170712"/>
                <a:gd name="connsiteX23" fmla="*/ 1935678 w 3051958"/>
                <a:gd name="connsiteY23" fmla="*/ 629392 h 3170712"/>
                <a:gd name="connsiteX24" fmla="*/ 1828800 w 3051958"/>
                <a:gd name="connsiteY24" fmla="*/ 665018 h 3170712"/>
                <a:gd name="connsiteX25" fmla="*/ 1793174 w 3051958"/>
                <a:gd name="connsiteY25" fmla="*/ 676894 h 3170712"/>
                <a:gd name="connsiteX26" fmla="*/ 1757548 w 3051958"/>
                <a:gd name="connsiteY26" fmla="*/ 712520 h 3170712"/>
                <a:gd name="connsiteX27" fmla="*/ 1745673 w 3051958"/>
                <a:gd name="connsiteY27" fmla="*/ 748146 h 3170712"/>
                <a:gd name="connsiteX28" fmla="*/ 1721922 w 3051958"/>
                <a:gd name="connsiteY28" fmla="*/ 783772 h 3170712"/>
                <a:gd name="connsiteX29" fmla="*/ 1686296 w 3051958"/>
                <a:gd name="connsiteY29" fmla="*/ 866899 h 3170712"/>
                <a:gd name="connsiteX30" fmla="*/ 1674421 w 3051958"/>
                <a:gd name="connsiteY30" fmla="*/ 902525 h 3170712"/>
                <a:gd name="connsiteX31" fmla="*/ 1626919 w 3051958"/>
                <a:gd name="connsiteY31" fmla="*/ 973777 h 3170712"/>
                <a:gd name="connsiteX32" fmla="*/ 1603169 w 3051958"/>
                <a:gd name="connsiteY32" fmla="*/ 1009403 h 3170712"/>
                <a:gd name="connsiteX33" fmla="*/ 1531917 w 3051958"/>
                <a:gd name="connsiteY33" fmla="*/ 1033153 h 3170712"/>
                <a:gd name="connsiteX34" fmla="*/ 1460665 w 3051958"/>
                <a:gd name="connsiteY34" fmla="*/ 1080655 h 3170712"/>
                <a:gd name="connsiteX35" fmla="*/ 1413164 w 3051958"/>
                <a:gd name="connsiteY35" fmla="*/ 1116281 h 3170712"/>
                <a:gd name="connsiteX36" fmla="*/ 1377538 w 3051958"/>
                <a:gd name="connsiteY36" fmla="*/ 1128156 h 3170712"/>
                <a:gd name="connsiteX37" fmla="*/ 1341912 w 3051958"/>
                <a:gd name="connsiteY37" fmla="*/ 1151907 h 3170712"/>
                <a:gd name="connsiteX38" fmla="*/ 1211283 w 3051958"/>
                <a:gd name="connsiteY38" fmla="*/ 1187533 h 3170712"/>
                <a:gd name="connsiteX39" fmla="*/ 1175657 w 3051958"/>
                <a:gd name="connsiteY39" fmla="*/ 1211283 h 3170712"/>
                <a:gd name="connsiteX40" fmla="*/ 1151906 w 3051958"/>
                <a:gd name="connsiteY40" fmla="*/ 1246909 h 3170712"/>
                <a:gd name="connsiteX41" fmla="*/ 1080655 w 3051958"/>
                <a:gd name="connsiteY41" fmla="*/ 1294411 h 3170712"/>
                <a:gd name="connsiteX42" fmla="*/ 1045029 w 3051958"/>
                <a:gd name="connsiteY42" fmla="*/ 1330037 h 3170712"/>
                <a:gd name="connsiteX43" fmla="*/ 973777 w 3051958"/>
                <a:gd name="connsiteY43" fmla="*/ 1389413 h 3170712"/>
                <a:gd name="connsiteX44" fmla="*/ 926275 w 3051958"/>
                <a:gd name="connsiteY44" fmla="*/ 1460665 h 3170712"/>
                <a:gd name="connsiteX45" fmla="*/ 890649 w 3051958"/>
                <a:gd name="connsiteY45" fmla="*/ 1496291 h 3170712"/>
                <a:gd name="connsiteX46" fmla="*/ 843148 w 3051958"/>
                <a:gd name="connsiteY46" fmla="*/ 1567543 h 3170712"/>
                <a:gd name="connsiteX47" fmla="*/ 831273 w 3051958"/>
                <a:gd name="connsiteY47" fmla="*/ 1603169 h 3170712"/>
                <a:gd name="connsiteX48" fmla="*/ 795647 w 3051958"/>
                <a:gd name="connsiteY48" fmla="*/ 1615044 h 3170712"/>
                <a:gd name="connsiteX49" fmla="*/ 700644 w 3051958"/>
                <a:gd name="connsiteY49" fmla="*/ 1626920 h 3170712"/>
                <a:gd name="connsiteX50" fmla="*/ 629392 w 3051958"/>
                <a:gd name="connsiteY50" fmla="*/ 1603169 h 3170712"/>
                <a:gd name="connsiteX51" fmla="*/ 498764 w 3051958"/>
                <a:gd name="connsiteY51" fmla="*/ 1567543 h 3170712"/>
                <a:gd name="connsiteX52" fmla="*/ 427512 w 3051958"/>
                <a:gd name="connsiteY52" fmla="*/ 1520042 h 3170712"/>
                <a:gd name="connsiteX53" fmla="*/ 391886 w 3051958"/>
                <a:gd name="connsiteY53" fmla="*/ 1508166 h 3170712"/>
                <a:gd name="connsiteX54" fmla="*/ 344384 w 3051958"/>
                <a:gd name="connsiteY54" fmla="*/ 1484416 h 3170712"/>
                <a:gd name="connsiteX55" fmla="*/ 308758 w 3051958"/>
                <a:gd name="connsiteY55" fmla="*/ 1472540 h 3170712"/>
                <a:gd name="connsiteX56" fmla="*/ 249382 w 3051958"/>
                <a:gd name="connsiteY56" fmla="*/ 1448790 h 3170712"/>
                <a:gd name="connsiteX57" fmla="*/ 166255 w 3051958"/>
                <a:gd name="connsiteY57" fmla="*/ 1460665 h 3170712"/>
                <a:gd name="connsiteX58" fmla="*/ 142504 w 3051958"/>
                <a:gd name="connsiteY58" fmla="*/ 1496291 h 3170712"/>
                <a:gd name="connsiteX59" fmla="*/ 106878 w 3051958"/>
                <a:gd name="connsiteY59" fmla="*/ 1508166 h 3170712"/>
                <a:gd name="connsiteX60" fmla="*/ 35626 w 3051958"/>
                <a:gd name="connsiteY60" fmla="*/ 1567543 h 3170712"/>
                <a:gd name="connsiteX61" fmla="*/ 0 w 3051958"/>
                <a:gd name="connsiteY61" fmla="*/ 1603169 h 3170712"/>
                <a:gd name="connsiteX62" fmla="*/ 11875 w 3051958"/>
                <a:gd name="connsiteY62" fmla="*/ 1638795 h 3170712"/>
                <a:gd name="connsiteX63" fmla="*/ 47501 w 3051958"/>
                <a:gd name="connsiteY63" fmla="*/ 1650670 h 3170712"/>
                <a:gd name="connsiteX64" fmla="*/ 142504 w 3051958"/>
                <a:gd name="connsiteY64" fmla="*/ 1686296 h 3170712"/>
                <a:gd name="connsiteX65" fmla="*/ 201881 w 3051958"/>
                <a:gd name="connsiteY65" fmla="*/ 1757548 h 3170712"/>
                <a:gd name="connsiteX66" fmla="*/ 213756 w 3051958"/>
                <a:gd name="connsiteY66" fmla="*/ 1816925 h 3170712"/>
                <a:gd name="connsiteX67" fmla="*/ 225631 w 3051958"/>
                <a:gd name="connsiteY67" fmla="*/ 1900052 h 3170712"/>
                <a:gd name="connsiteX68" fmla="*/ 261257 w 3051958"/>
                <a:gd name="connsiteY68" fmla="*/ 1923803 h 3170712"/>
                <a:gd name="connsiteX69" fmla="*/ 391886 w 3051958"/>
                <a:gd name="connsiteY69" fmla="*/ 1947553 h 3170712"/>
                <a:gd name="connsiteX70" fmla="*/ 498764 w 3051958"/>
                <a:gd name="connsiteY70" fmla="*/ 2030681 h 3170712"/>
                <a:gd name="connsiteX71" fmla="*/ 534390 w 3051958"/>
                <a:gd name="connsiteY71" fmla="*/ 2054431 h 3170712"/>
                <a:gd name="connsiteX72" fmla="*/ 570016 w 3051958"/>
                <a:gd name="connsiteY72" fmla="*/ 2078182 h 3170712"/>
                <a:gd name="connsiteX73" fmla="*/ 546265 w 3051958"/>
                <a:gd name="connsiteY73" fmla="*/ 2185060 h 3170712"/>
                <a:gd name="connsiteX74" fmla="*/ 522514 w 3051958"/>
                <a:gd name="connsiteY74" fmla="*/ 2280062 h 3170712"/>
                <a:gd name="connsiteX75" fmla="*/ 510639 w 3051958"/>
                <a:gd name="connsiteY75" fmla="*/ 2505694 h 3170712"/>
                <a:gd name="connsiteX76" fmla="*/ 498764 w 3051958"/>
                <a:gd name="connsiteY76" fmla="*/ 2541320 h 3170712"/>
                <a:gd name="connsiteX77" fmla="*/ 486888 w 3051958"/>
                <a:gd name="connsiteY77" fmla="*/ 2588821 h 3170712"/>
                <a:gd name="connsiteX78" fmla="*/ 498764 w 3051958"/>
                <a:gd name="connsiteY78" fmla="*/ 2778826 h 3170712"/>
                <a:gd name="connsiteX79" fmla="*/ 510639 w 3051958"/>
                <a:gd name="connsiteY79" fmla="*/ 2814452 h 3170712"/>
                <a:gd name="connsiteX80" fmla="*/ 546265 w 3051958"/>
                <a:gd name="connsiteY80" fmla="*/ 2838203 h 3170712"/>
                <a:gd name="connsiteX81" fmla="*/ 629392 w 3051958"/>
                <a:gd name="connsiteY81" fmla="*/ 2802577 h 3170712"/>
                <a:gd name="connsiteX82" fmla="*/ 665018 w 3051958"/>
                <a:gd name="connsiteY82" fmla="*/ 2790701 h 3170712"/>
                <a:gd name="connsiteX83" fmla="*/ 724395 w 3051958"/>
                <a:gd name="connsiteY83" fmla="*/ 2600696 h 3170712"/>
                <a:gd name="connsiteX84" fmla="*/ 771896 w 3051958"/>
                <a:gd name="connsiteY84" fmla="*/ 2529444 h 3170712"/>
                <a:gd name="connsiteX85" fmla="*/ 795647 w 3051958"/>
                <a:gd name="connsiteY85" fmla="*/ 2493818 h 3170712"/>
                <a:gd name="connsiteX86" fmla="*/ 855023 w 3051958"/>
                <a:gd name="connsiteY86" fmla="*/ 2386940 h 3170712"/>
                <a:gd name="connsiteX87" fmla="*/ 866899 w 3051958"/>
                <a:gd name="connsiteY87" fmla="*/ 2351314 h 3170712"/>
                <a:gd name="connsiteX88" fmla="*/ 926275 w 3051958"/>
                <a:gd name="connsiteY88" fmla="*/ 2339439 h 3170712"/>
                <a:gd name="connsiteX89" fmla="*/ 985652 w 3051958"/>
                <a:gd name="connsiteY89" fmla="*/ 2398816 h 3170712"/>
                <a:gd name="connsiteX90" fmla="*/ 1425039 w 3051958"/>
                <a:gd name="connsiteY90" fmla="*/ 2458192 h 3170712"/>
                <a:gd name="connsiteX91" fmla="*/ 1496291 w 3051958"/>
                <a:gd name="connsiteY91" fmla="*/ 2529444 h 3170712"/>
                <a:gd name="connsiteX92" fmla="*/ 1531917 w 3051958"/>
                <a:gd name="connsiteY92" fmla="*/ 2600696 h 3170712"/>
                <a:gd name="connsiteX93" fmla="*/ 1543792 w 3051958"/>
                <a:gd name="connsiteY93" fmla="*/ 2636322 h 3170712"/>
                <a:gd name="connsiteX94" fmla="*/ 1626919 w 3051958"/>
                <a:gd name="connsiteY94" fmla="*/ 2660073 h 3170712"/>
                <a:gd name="connsiteX95" fmla="*/ 1674421 w 3051958"/>
                <a:gd name="connsiteY95" fmla="*/ 2648198 h 3170712"/>
                <a:gd name="connsiteX96" fmla="*/ 1710047 w 3051958"/>
                <a:gd name="connsiteY96" fmla="*/ 2612572 h 3170712"/>
                <a:gd name="connsiteX97" fmla="*/ 1745673 w 3051958"/>
                <a:gd name="connsiteY97" fmla="*/ 2588821 h 3170712"/>
                <a:gd name="connsiteX98" fmla="*/ 1781299 w 3051958"/>
                <a:gd name="connsiteY98" fmla="*/ 2600696 h 3170712"/>
                <a:gd name="connsiteX99" fmla="*/ 1828800 w 3051958"/>
                <a:gd name="connsiteY99" fmla="*/ 2671948 h 3170712"/>
                <a:gd name="connsiteX100" fmla="*/ 1864426 w 3051958"/>
                <a:gd name="connsiteY100" fmla="*/ 2778826 h 3170712"/>
                <a:gd name="connsiteX101" fmla="*/ 1888177 w 3051958"/>
                <a:gd name="connsiteY101" fmla="*/ 2814452 h 3170712"/>
                <a:gd name="connsiteX102" fmla="*/ 1876301 w 3051958"/>
                <a:gd name="connsiteY102" fmla="*/ 2861953 h 3170712"/>
                <a:gd name="connsiteX103" fmla="*/ 1864426 w 3051958"/>
                <a:gd name="connsiteY103" fmla="*/ 2897579 h 3170712"/>
                <a:gd name="connsiteX104" fmla="*/ 1876301 w 3051958"/>
                <a:gd name="connsiteY104" fmla="*/ 2968831 h 3170712"/>
                <a:gd name="connsiteX105" fmla="*/ 1900052 w 3051958"/>
                <a:gd name="connsiteY105" fmla="*/ 3004457 h 3170712"/>
                <a:gd name="connsiteX106" fmla="*/ 1900052 w 3051958"/>
                <a:gd name="connsiteY106" fmla="*/ 3075709 h 3170712"/>
                <a:gd name="connsiteX107" fmla="*/ 1911927 w 3051958"/>
                <a:gd name="connsiteY107" fmla="*/ 3170712 h 3170712"/>
                <a:gd name="connsiteX108" fmla="*/ 2066306 w 3051958"/>
                <a:gd name="connsiteY108" fmla="*/ 3146961 h 3170712"/>
                <a:gd name="connsiteX109" fmla="*/ 2101932 w 3051958"/>
                <a:gd name="connsiteY109" fmla="*/ 3123211 h 3170712"/>
                <a:gd name="connsiteX110" fmla="*/ 2268187 w 3051958"/>
                <a:gd name="connsiteY110" fmla="*/ 3111335 h 3170712"/>
                <a:gd name="connsiteX111" fmla="*/ 2339439 w 3051958"/>
                <a:gd name="connsiteY111" fmla="*/ 3075709 h 3170712"/>
                <a:gd name="connsiteX112" fmla="*/ 2375065 w 3051958"/>
                <a:gd name="connsiteY112" fmla="*/ 3040083 h 3170712"/>
                <a:gd name="connsiteX113" fmla="*/ 2410691 w 3051958"/>
                <a:gd name="connsiteY113" fmla="*/ 3028208 h 3170712"/>
                <a:gd name="connsiteX114" fmla="*/ 2458192 w 3051958"/>
                <a:gd name="connsiteY114" fmla="*/ 3016333 h 3170712"/>
                <a:gd name="connsiteX115" fmla="*/ 2493818 w 3051958"/>
                <a:gd name="connsiteY115" fmla="*/ 3004457 h 3170712"/>
                <a:gd name="connsiteX116" fmla="*/ 2600696 w 3051958"/>
                <a:gd name="connsiteY116" fmla="*/ 2992582 h 3170712"/>
                <a:gd name="connsiteX117" fmla="*/ 2636322 w 3051958"/>
                <a:gd name="connsiteY117" fmla="*/ 2921330 h 3170712"/>
                <a:gd name="connsiteX118" fmla="*/ 2671948 w 3051958"/>
                <a:gd name="connsiteY118" fmla="*/ 2909455 h 3170712"/>
                <a:gd name="connsiteX119" fmla="*/ 2826327 w 3051958"/>
                <a:gd name="connsiteY119" fmla="*/ 2873829 h 3170712"/>
                <a:gd name="connsiteX120" fmla="*/ 2861953 w 3051958"/>
                <a:gd name="connsiteY120" fmla="*/ 2850078 h 3170712"/>
                <a:gd name="connsiteX121" fmla="*/ 2897579 w 3051958"/>
                <a:gd name="connsiteY121" fmla="*/ 2838203 h 3170712"/>
                <a:gd name="connsiteX122" fmla="*/ 2956956 w 3051958"/>
                <a:gd name="connsiteY122" fmla="*/ 2766951 h 3170712"/>
                <a:gd name="connsiteX123" fmla="*/ 2992582 w 3051958"/>
                <a:gd name="connsiteY123" fmla="*/ 2743200 h 3170712"/>
                <a:gd name="connsiteX124" fmla="*/ 3016332 w 3051958"/>
                <a:gd name="connsiteY124" fmla="*/ 2707574 h 3170712"/>
                <a:gd name="connsiteX125" fmla="*/ 3028208 w 3051958"/>
                <a:gd name="connsiteY125" fmla="*/ 2660073 h 3170712"/>
                <a:gd name="connsiteX126" fmla="*/ 3051958 w 3051958"/>
                <a:gd name="connsiteY126" fmla="*/ 2612572 h 3170712"/>
                <a:gd name="connsiteX127" fmla="*/ 3040083 w 3051958"/>
                <a:gd name="connsiteY127" fmla="*/ 1163782 h 3170712"/>
                <a:gd name="connsiteX128" fmla="*/ 3016332 w 3051958"/>
                <a:gd name="connsiteY128" fmla="*/ 1068779 h 3170712"/>
                <a:gd name="connsiteX129" fmla="*/ 2992582 w 3051958"/>
                <a:gd name="connsiteY129" fmla="*/ 961901 h 3170712"/>
                <a:gd name="connsiteX130" fmla="*/ 2968831 w 3051958"/>
                <a:gd name="connsiteY130" fmla="*/ 866899 h 3170712"/>
                <a:gd name="connsiteX131" fmla="*/ 2945081 w 3051958"/>
                <a:gd name="connsiteY131" fmla="*/ 831273 h 3170712"/>
                <a:gd name="connsiteX132" fmla="*/ 2921330 w 3051958"/>
                <a:gd name="connsiteY132" fmla="*/ 783772 h 3170712"/>
                <a:gd name="connsiteX133" fmla="*/ 2861953 w 3051958"/>
                <a:gd name="connsiteY133" fmla="*/ 736270 h 31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051958" h="3170712">
                  <a:moveTo>
                    <a:pt x="2861953" y="736270"/>
                  </a:moveTo>
                  <a:lnTo>
                    <a:pt x="2861953" y="736270"/>
                  </a:lnTo>
                  <a:cubicBezTo>
                    <a:pt x="2845147" y="698457"/>
                    <a:pt x="2800540" y="607335"/>
                    <a:pt x="2790701" y="558140"/>
                  </a:cubicBezTo>
                  <a:cubicBezTo>
                    <a:pt x="2776371" y="486489"/>
                    <a:pt x="2785209" y="517912"/>
                    <a:pt x="2766951" y="463138"/>
                  </a:cubicBezTo>
                  <a:cubicBezTo>
                    <a:pt x="2770909" y="376052"/>
                    <a:pt x="2771874" y="288779"/>
                    <a:pt x="2778826" y="201881"/>
                  </a:cubicBezTo>
                  <a:cubicBezTo>
                    <a:pt x="2779824" y="189403"/>
                    <a:pt x="2785103" y="177451"/>
                    <a:pt x="2790701" y="166255"/>
                  </a:cubicBezTo>
                  <a:cubicBezTo>
                    <a:pt x="2797084" y="153489"/>
                    <a:pt x="2806535" y="142504"/>
                    <a:pt x="2814452" y="130629"/>
                  </a:cubicBezTo>
                  <a:cubicBezTo>
                    <a:pt x="2810494" y="91044"/>
                    <a:pt x="2816172" y="49262"/>
                    <a:pt x="2802577" y="11875"/>
                  </a:cubicBezTo>
                  <a:cubicBezTo>
                    <a:pt x="2798299" y="111"/>
                    <a:pt x="2779469" y="0"/>
                    <a:pt x="2766951" y="0"/>
                  </a:cubicBezTo>
                  <a:cubicBezTo>
                    <a:pt x="2735037" y="0"/>
                    <a:pt x="2703616" y="7917"/>
                    <a:pt x="2671948" y="11875"/>
                  </a:cubicBezTo>
                  <a:cubicBezTo>
                    <a:pt x="2664031" y="27709"/>
                    <a:pt x="2655170" y="43105"/>
                    <a:pt x="2648197" y="59377"/>
                  </a:cubicBezTo>
                  <a:cubicBezTo>
                    <a:pt x="2643266" y="70883"/>
                    <a:pt x="2642401" y="84061"/>
                    <a:pt x="2636322" y="95003"/>
                  </a:cubicBezTo>
                  <a:cubicBezTo>
                    <a:pt x="2622460" y="119956"/>
                    <a:pt x="2609005" y="146071"/>
                    <a:pt x="2588821" y="166255"/>
                  </a:cubicBezTo>
                  <a:cubicBezTo>
                    <a:pt x="2565070" y="190006"/>
                    <a:pt x="2536201" y="209560"/>
                    <a:pt x="2517569" y="237507"/>
                  </a:cubicBezTo>
                  <a:cubicBezTo>
                    <a:pt x="2509652" y="249382"/>
                    <a:pt x="2504559" y="263735"/>
                    <a:pt x="2493818" y="273133"/>
                  </a:cubicBezTo>
                  <a:cubicBezTo>
                    <a:pt x="2472336" y="291930"/>
                    <a:pt x="2446317" y="304800"/>
                    <a:pt x="2422566" y="320634"/>
                  </a:cubicBezTo>
                  <a:cubicBezTo>
                    <a:pt x="2333611" y="379937"/>
                    <a:pt x="2436024" y="339899"/>
                    <a:pt x="2351314" y="368135"/>
                  </a:cubicBezTo>
                  <a:cubicBezTo>
                    <a:pt x="2238233" y="443523"/>
                    <a:pt x="2314773" y="426750"/>
                    <a:pt x="2244436" y="368135"/>
                  </a:cubicBezTo>
                  <a:cubicBezTo>
                    <a:pt x="2234820" y="360121"/>
                    <a:pt x="2220685" y="360218"/>
                    <a:pt x="2208810" y="356260"/>
                  </a:cubicBezTo>
                  <a:cubicBezTo>
                    <a:pt x="2161309" y="364177"/>
                    <a:pt x="2110030" y="359831"/>
                    <a:pt x="2066306" y="380011"/>
                  </a:cubicBezTo>
                  <a:cubicBezTo>
                    <a:pt x="2051487" y="386850"/>
                    <a:pt x="2057971" y="411580"/>
                    <a:pt x="2054431" y="427512"/>
                  </a:cubicBezTo>
                  <a:cubicBezTo>
                    <a:pt x="2050053" y="447215"/>
                    <a:pt x="2050908" y="468513"/>
                    <a:pt x="2042556" y="486888"/>
                  </a:cubicBezTo>
                  <a:cubicBezTo>
                    <a:pt x="2006540" y="566125"/>
                    <a:pt x="2003001" y="541480"/>
                    <a:pt x="1959429" y="593766"/>
                  </a:cubicBezTo>
                  <a:cubicBezTo>
                    <a:pt x="1950292" y="604730"/>
                    <a:pt x="1947781" y="621828"/>
                    <a:pt x="1935678" y="629392"/>
                  </a:cubicBezTo>
                  <a:cubicBezTo>
                    <a:pt x="1935672" y="629396"/>
                    <a:pt x="1846616" y="659079"/>
                    <a:pt x="1828800" y="665018"/>
                  </a:cubicBezTo>
                  <a:lnTo>
                    <a:pt x="1793174" y="676894"/>
                  </a:lnTo>
                  <a:cubicBezTo>
                    <a:pt x="1781299" y="688769"/>
                    <a:pt x="1766864" y="698546"/>
                    <a:pt x="1757548" y="712520"/>
                  </a:cubicBezTo>
                  <a:cubicBezTo>
                    <a:pt x="1750604" y="722935"/>
                    <a:pt x="1751271" y="736950"/>
                    <a:pt x="1745673" y="748146"/>
                  </a:cubicBezTo>
                  <a:cubicBezTo>
                    <a:pt x="1739290" y="760912"/>
                    <a:pt x="1729839" y="771897"/>
                    <a:pt x="1721922" y="783772"/>
                  </a:cubicBezTo>
                  <a:cubicBezTo>
                    <a:pt x="1694073" y="867321"/>
                    <a:pt x="1730319" y="764179"/>
                    <a:pt x="1686296" y="866899"/>
                  </a:cubicBezTo>
                  <a:cubicBezTo>
                    <a:pt x="1681365" y="878405"/>
                    <a:pt x="1680500" y="891583"/>
                    <a:pt x="1674421" y="902525"/>
                  </a:cubicBezTo>
                  <a:cubicBezTo>
                    <a:pt x="1660558" y="927478"/>
                    <a:pt x="1642753" y="950026"/>
                    <a:pt x="1626919" y="973777"/>
                  </a:cubicBezTo>
                  <a:lnTo>
                    <a:pt x="1603169" y="1009403"/>
                  </a:lnTo>
                  <a:cubicBezTo>
                    <a:pt x="1589282" y="1030234"/>
                    <a:pt x="1531917" y="1033153"/>
                    <a:pt x="1531917" y="1033153"/>
                  </a:cubicBezTo>
                  <a:cubicBezTo>
                    <a:pt x="1508166" y="1048987"/>
                    <a:pt x="1483501" y="1063528"/>
                    <a:pt x="1460665" y="1080655"/>
                  </a:cubicBezTo>
                  <a:cubicBezTo>
                    <a:pt x="1444831" y="1092530"/>
                    <a:pt x="1430348" y="1106461"/>
                    <a:pt x="1413164" y="1116281"/>
                  </a:cubicBezTo>
                  <a:cubicBezTo>
                    <a:pt x="1402296" y="1122491"/>
                    <a:pt x="1389413" y="1124198"/>
                    <a:pt x="1377538" y="1128156"/>
                  </a:cubicBezTo>
                  <a:cubicBezTo>
                    <a:pt x="1365663" y="1136073"/>
                    <a:pt x="1354954" y="1146110"/>
                    <a:pt x="1341912" y="1151907"/>
                  </a:cubicBezTo>
                  <a:cubicBezTo>
                    <a:pt x="1292607" y="1173820"/>
                    <a:pt x="1262076" y="1177374"/>
                    <a:pt x="1211283" y="1187533"/>
                  </a:cubicBezTo>
                  <a:cubicBezTo>
                    <a:pt x="1199408" y="1195450"/>
                    <a:pt x="1185749" y="1201191"/>
                    <a:pt x="1175657" y="1211283"/>
                  </a:cubicBezTo>
                  <a:cubicBezTo>
                    <a:pt x="1165565" y="1221375"/>
                    <a:pt x="1162647" y="1237510"/>
                    <a:pt x="1151906" y="1246909"/>
                  </a:cubicBezTo>
                  <a:cubicBezTo>
                    <a:pt x="1130424" y="1265706"/>
                    <a:pt x="1100839" y="1274227"/>
                    <a:pt x="1080655" y="1294411"/>
                  </a:cubicBezTo>
                  <a:cubicBezTo>
                    <a:pt x="1068780" y="1306286"/>
                    <a:pt x="1057931" y="1319286"/>
                    <a:pt x="1045029" y="1330037"/>
                  </a:cubicBezTo>
                  <a:cubicBezTo>
                    <a:pt x="1001692" y="1366151"/>
                    <a:pt x="1012125" y="1340108"/>
                    <a:pt x="973777" y="1389413"/>
                  </a:cubicBezTo>
                  <a:cubicBezTo>
                    <a:pt x="956252" y="1411945"/>
                    <a:pt x="942109" y="1436914"/>
                    <a:pt x="926275" y="1460665"/>
                  </a:cubicBezTo>
                  <a:cubicBezTo>
                    <a:pt x="916959" y="1474639"/>
                    <a:pt x="900960" y="1483034"/>
                    <a:pt x="890649" y="1496291"/>
                  </a:cubicBezTo>
                  <a:cubicBezTo>
                    <a:pt x="873124" y="1518823"/>
                    <a:pt x="843148" y="1567543"/>
                    <a:pt x="843148" y="1567543"/>
                  </a:cubicBezTo>
                  <a:cubicBezTo>
                    <a:pt x="839190" y="1579418"/>
                    <a:pt x="840124" y="1594318"/>
                    <a:pt x="831273" y="1603169"/>
                  </a:cubicBezTo>
                  <a:cubicBezTo>
                    <a:pt x="822422" y="1612020"/>
                    <a:pt x="807963" y="1612805"/>
                    <a:pt x="795647" y="1615044"/>
                  </a:cubicBezTo>
                  <a:cubicBezTo>
                    <a:pt x="764248" y="1620753"/>
                    <a:pt x="732312" y="1622961"/>
                    <a:pt x="700644" y="1626920"/>
                  </a:cubicBezTo>
                  <a:cubicBezTo>
                    <a:pt x="632510" y="1649631"/>
                    <a:pt x="696108" y="1640234"/>
                    <a:pt x="629392" y="1603169"/>
                  </a:cubicBezTo>
                  <a:cubicBezTo>
                    <a:pt x="595491" y="1584335"/>
                    <a:pt x="537139" y="1575218"/>
                    <a:pt x="498764" y="1567543"/>
                  </a:cubicBezTo>
                  <a:lnTo>
                    <a:pt x="427512" y="1520042"/>
                  </a:lnTo>
                  <a:cubicBezTo>
                    <a:pt x="417097" y="1513098"/>
                    <a:pt x="403392" y="1513097"/>
                    <a:pt x="391886" y="1508166"/>
                  </a:cubicBezTo>
                  <a:cubicBezTo>
                    <a:pt x="375615" y="1501193"/>
                    <a:pt x="360655" y="1491389"/>
                    <a:pt x="344384" y="1484416"/>
                  </a:cubicBezTo>
                  <a:cubicBezTo>
                    <a:pt x="332878" y="1479485"/>
                    <a:pt x="320479" y="1476935"/>
                    <a:pt x="308758" y="1472540"/>
                  </a:cubicBezTo>
                  <a:cubicBezTo>
                    <a:pt x="288799" y="1465055"/>
                    <a:pt x="269174" y="1456707"/>
                    <a:pt x="249382" y="1448790"/>
                  </a:cubicBezTo>
                  <a:cubicBezTo>
                    <a:pt x="221673" y="1452748"/>
                    <a:pt x="191833" y="1449297"/>
                    <a:pt x="166255" y="1460665"/>
                  </a:cubicBezTo>
                  <a:cubicBezTo>
                    <a:pt x="153213" y="1466462"/>
                    <a:pt x="153649" y="1487375"/>
                    <a:pt x="142504" y="1496291"/>
                  </a:cubicBezTo>
                  <a:cubicBezTo>
                    <a:pt x="132729" y="1504111"/>
                    <a:pt x="118753" y="1504208"/>
                    <a:pt x="106878" y="1508166"/>
                  </a:cubicBezTo>
                  <a:cubicBezTo>
                    <a:pt x="2796" y="1612248"/>
                    <a:pt x="134825" y="1484877"/>
                    <a:pt x="35626" y="1567543"/>
                  </a:cubicBezTo>
                  <a:cubicBezTo>
                    <a:pt x="22724" y="1578294"/>
                    <a:pt x="11875" y="1591294"/>
                    <a:pt x="0" y="1603169"/>
                  </a:cubicBezTo>
                  <a:cubicBezTo>
                    <a:pt x="3958" y="1615044"/>
                    <a:pt x="3024" y="1629944"/>
                    <a:pt x="11875" y="1638795"/>
                  </a:cubicBezTo>
                  <a:cubicBezTo>
                    <a:pt x="20726" y="1647646"/>
                    <a:pt x="36305" y="1645072"/>
                    <a:pt x="47501" y="1650670"/>
                  </a:cubicBezTo>
                  <a:cubicBezTo>
                    <a:pt x="129045" y="1691442"/>
                    <a:pt x="27945" y="1663385"/>
                    <a:pt x="142504" y="1686296"/>
                  </a:cubicBezTo>
                  <a:cubicBezTo>
                    <a:pt x="160985" y="1704777"/>
                    <a:pt x="191961" y="1731096"/>
                    <a:pt x="201881" y="1757548"/>
                  </a:cubicBezTo>
                  <a:cubicBezTo>
                    <a:pt x="208968" y="1776447"/>
                    <a:pt x="210438" y="1797015"/>
                    <a:pt x="213756" y="1816925"/>
                  </a:cubicBezTo>
                  <a:cubicBezTo>
                    <a:pt x="218357" y="1844534"/>
                    <a:pt x="214263" y="1874474"/>
                    <a:pt x="225631" y="1900052"/>
                  </a:cubicBezTo>
                  <a:cubicBezTo>
                    <a:pt x="231428" y="1913094"/>
                    <a:pt x="248491" y="1917420"/>
                    <a:pt x="261257" y="1923803"/>
                  </a:cubicBezTo>
                  <a:cubicBezTo>
                    <a:pt x="297868" y="1942109"/>
                    <a:pt x="359141" y="1943460"/>
                    <a:pt x="391886" y="1947553"/>
                  </a:cubicBezTo>
                  <a:cubicBezTo>
                    <a:pt x="447695" y="2003362"/>
                    <a:pt x="413541" y="1973866"/>
                    <a:pt x="498764" y="2030681"/>
                  </a:cubicBezTo>
                  <a:lnTo>
                    <a:pt x="534390" y="2054431"/>
                  </a:lnTo>
                  <a:lnTo>
                    <a:pt x="570016" y="2078182"/>
                  </a:lnTo>
                  <a:cubicBezTo>
                    <a:pt x="534181" y="2257346"/>
                    <a:pt x="579820" y="2034059"/>
                    <a:pt x="546265" y="2185060"/>
                  </a:cubicBezTo>
                  <a:cubicBezTo>
                    <a:pt x="527159" y="2271038"/>
                    <a:pt x="543735" y="2216404"/>
                    <a:pt x="522514" y="2280062"/>
                  </a:cubicBezTo>
                  <a:cubicBezTo>
                    <a:pt x="518556" y="2355273"/>
                    <a:pt x="517457" y="2430689"/>
                    <a:pt x="510639" y="2505694"/>
                  </a:cubicBezTo>
                  <a:cubicBezTo>
                    <a:pt x="509506" y="2518160"/>
                    <a:pt x="502203" y="2529284"/>
                    <a:pt x="498764" y="2541320"/>
                  </a:cubicBezTo>
                  <a:cubicBezTo>
                    <a:pt x="494280" y="2557013"/>
                    <a:pt x="490847" y="2572987"/>
                    <a:pt x="486888" y="2588821"/>
                  </a:cubicBezTo>
                  <a:cubicBezTo>
                    <a:pt x="490847" y="2652156"/>
                    <a:pt x="492121" y="2715716"/>
                    <a:pt x="498764" y="2778826"/>
                  </a:cubicBezTo>
                  <a:cubicBezTo>
                    <a:pt x="500074" y="2791275"/>
                    <a:pt x="502819" y="2804677"/>
                    <a:pt x="510639" y="2814452"/>
                  </a:cubicBezTo>
                  <a:cubicBezTo>
                    <a:pt x="519555" y="2825597"/>
                    <a:pt x="534390" y="2830286"/>
                    <a:pt x="546265" y="2838203"/>
                  </a:cubicBezTo>
                  <a:cubicBezTo>
                    <a:pt x="629815" y="2810352"/>
                    <a:pt x="526671" y="2846600"/>
                    <a:pt x="629392" y="2802577"/>
                  </a:cubicBezTo>
                  <a:cubicBezTo>
                    <a:pt x="640898" y="2797646"/>
                    <a:pt x="653143" y="2794660"/>
                    <a:pt x="665018" y="2790701"/>
                  </a:cubicBezTo>
                  <a:cubicBezTo>
                    <a:pt x="685724" y="2521535"/>
                    <a:pt x="632801" y="2703740"/>
                    <a:pt x="724395" y="2600696"/>
                  </a:cubicBezTo>
                  <a:cubicBezTo>
                    <a:pt x="743359" y="2579361"/>
                    <a:pt x="756062" y="2553195"/>
                    <a:pt x="771896" y="2529444"/>
                  </a:cubicBezTo>
                  <a:lnTo>
                    <a:pt x="795647" y="2493818"/>
                  </a:lnTo>
                  <a:cubicBezTo>
                    <a:pt x="816548" y="2431112"/>
                    <a:pt x="800578" y="2468607"/>
                    <a:pt x="855023" y="2386940"/>
                  </a:cubicBezTo>
                  <a:cubicBezTo>
                    <a:pt x="861967" y="2376525"/>
                    <a:pt x="856484" y="2358258"/>
                    <a:pt x="866899" y="2351314"/>
                  </a:cubicBezTo>
                  <a:cubicBezTo>
                    <a:pt x="883693" y="2340118"/>
                    <a:pt x="906483" y="2343397"/>
                    <a:pt x="926275" y="2339439"/>
                  </a:cubicBezTo>
                  <a:cubicBezTo>
                    <a:pt x="1068785" y="2434447"/>
                    <a:pt x="858975" y="2287974"/>
                    <a:pt x="985652" y="2398816"/>
                  </a:cubicBezTo>
                  <a:cubicBezTo>
                    <a:pt x="1116192" y="2513037"/>
                    <a:pt x="1212756" y="2451344"/>
                    <a:pt x="1425039" y="2458192"/>
                  </a:cubicBezTo>
                  <a:cubicBezTo>
                    <a:pt x="1448790" y="2481943"/>
                    <a:pt x="1485670" y="2497579"/>
                    <a:pt x="1496291" y="2529444"/>
                  </a:cubicBezTo>
                  <a:cubicBezTo>
                    <a:pt x="1512679" y="2578610"/>
                    <a:pt x="1501222" y="2554655"/>
                    <a:pt x="1531917" y="2600696"/>
                  </a:cubicBezTo>
                  <a:cubicBezTo>
                    <a:pt x="1535875" y="2612571"/>
                    <a:pt x="1534941" y="2627471"/>
                    <a:pt x="1543792" y="2636322"/>
                  </a:cubicBezTo>
                  <a:cubicBezTo>
                    <a:pt x="1549472" y="2642002"/>
                    <a:pt x="1626505" y="2659970"/>
                    <a:pt x="1626919" y="2660073"/>
                  </a:cubicBezTo>
                  <a:cubicBezTo>
                    <a:pt x="1642753" y="2656115"/>
                    <a:pt x="1660250" y="2656296"/>
                    <a:pt x="1674421" y="2648198"/>
                  </a:cubicBezTo>
                  <a:cubicBezTo>
                    <a:pt x="1689003" y="2639866"/>
                    <a:pt x="1697145" y="2623323"/>
                    <a:pt x="1710047" y="2612572"/>
                  </a:cubicBezTo>
                  <a:cubicBezTo>
                    <a:pt x="1721011" y="2603435"/>
                    <a:pt x="1733798" y="2596738"/>
                    <a:pt x="1745673" y="2588821"/>
                  </a:cubicBezTo>
                  <a:cubicBezTo>
                    <a:pt x="1757548" y="2592779"/>
                    <a:pt x="1772448" y="2591845"/>
                    <a:pt x="1781299" y="2600696"/>
                  </a:cubicBezTo>
                  <a:cubicBezTo>
                    <a:pt x="1801483" y="2620880"/>
                    <a:pt x="1828800" y="2671948"/>
                    <a:pt x="1828800" y="2671948"/>
                  </a:cubicBezTo>
                  <a:lnTo>
                    <a:pt x="1864426" y="2778826"/>
                  </a:lnTo>
                  <a:cubicBezTo>
                    <a:pt x="1868939" y="2792366"/>
                    <a:pt x="1880260" y="2802577"/>
                    <a:pt x="1888177" y="2814452"/>
                  </a:cubicBezTo>
                  <a:cubicBezTo>
                    <a:pt x="1884218" y="2830286"/>
                    <a:pt x="1880785" y="2846260"/>
                    <a:pt x="1876301" y="2861953"/>
                  </a:cubicBezTo>
                  <a:cubicBezTo>
                    <a:pt x="1872862" y="2873989"/>
                    <a:pt x="1864426" y="2885061"/>
                    <a:pt x="1864426" y="2897579"/>
                  </a:cubicBezTo>
                  <a:cubicBezTo>
                    <a:pt x="1864426" y="2921657"/>
                    <a:pt x="1868687" y="2945988"/>
                    <a:pt x="1876301" y="2968831"/>
                  </a:cubicBezTo>
                  <a:cubicBezTo>
                    <a:pt x="1880814" y="2982371"/>
                    <a:pt x="1892135" y="2992582"/>
                    <a:pt x="1900052" y="3004457"/>
                  </a:cubicBezTo>
                  <a:cubicBezTo>
                    <a:pt x="1931719" y="3099460"/>
                    <a:pt x="1900052" y="2980706"/>
                    <a:pt x="1900052" y="3075709"/>
                  </a:cubicBezTo>
                  <a:cubicBezTo>
                    <a:pt x="1900052" y="3107623"/>
                    <a:pt x="1907969" y="3139044"/>
                    <a:pt x="1911927" y="3170712"/>
                  </a:cubicBezTo>
                  <a:cubicBezTo>
                    <a:pt x="1933392" y="3168327"/>
                    <a:pt x="2030306" y="3162390"/>
                    <a:pt x="2066306" y="3146961"/>
                  </a:cubicBezTo>
                  <a:cubicBezTo>
                    <a:pt x="2079424" y="3141339"/>
                    <a:pt x="2087877" y="3125691"/>
                    <a:pt x="2101932" y="3123211"/>
                  </a:cubicBezTo>
                  <a:cubicBezTo>
                    <a:pt x="2156646" y="3113556"/>
                    <a:pt x="2212769" y="3115294"/>
                    <a:pt x="2268187" y="3111335"/>
                  </a:cubicBezTo>
                  <a:cubicBezTo>
                    <a:pt x="2303894" y="3099433"/>
                    <a:pt x="2308744" y="3101288"/>
                    <a:pt x="2339439" y="3075709"/>
                  </a:cubicBezTo>
                  <a:cubicBezTo>
                    <a:pt x="2352341" y="3064958"/>
                    <a:pt x="2361091" y="3049399"/>
                    <a:pt x="2375065" y="3040083"/>
                  </a:cubicBezTo>
                  <a:cubicBezTo>
                    <a:pt x="2385480" y="3033139"/>
                    <a:pt x="2398655" y="3031647"/>
                    <a:pt x="2410691" y="3028208"/>
                  </a:cubicBezTo>
                  <a:cubicBezTo>
                    <a:pt x="2426384" y="3023724"/>
                    <a:pt x="2442499" y="3020817"/>
                    <a:pt x="2458192" y="3016333"/>
                  </a:cubicBezTo>
                  <a:cubicBezTo>
                    <a:pt x="2470228" y="3012894"/>
                    <a:pt x="2481471" y="3006515"/>
                    <a:pt x="2493818" y="3004457"/>
                  </a:cubicBezTo>
                  <a:cubicBezTo>
                    <a:pt x="2529176" y="2998564"/>
                    <a:pt x="2565070" y="2996540"/>
                    <a:pt x="2600696" y="2992582"/>
                  </a:cubicBezTo>
                  <a:cubicBezTo>
                    <a:pt x="2608519" y="2969112"/>
                    <a:pt x="2615393" y="2938073"/>
                    <a:pt x="2636322" y="2921330"/>
                  </a:cubicBezTo>
                  <a:cubicBezTo>
                    <a:pt x="2646097" y="2913510"/>
                    <a:pt x="2660442" y="2914386"/>
                    <a:pt x="2671948" y="2909455"/>
                  </a:cubicBezTo>
                  <a:cubicBezTo>
                    <a:pt x="2769413" y="2867684"/>
                    <a:pt x="2665603" y="2891687"/>
                    <a:pt x="2826327" y="2873829"/>
                  </a:cubicBezTo>
                  <a:cubicBezTo>
                    <a:pt x="2838202" y="2865912"/>
                    <a:pt x="2849187" y="2856461"/>
                    <a:pt x="2861953" y="2850078"/>
                  </a:cubicBezTo>
                  <a:cubicBezTo>
                    <a:pt x="2873149" y="2844480"/>
                    <a:pt x="2887164" y="2845147"/>
                    <a:pt x="2897579" y="2838203"/>
                  </a:cubicBezTo>
                  <a:cubicBezTo>
                    <a:pt x="2955940" y="2799296"/>
                    <a:pt x="2913145" y="2810762"/>
                    <a:pt x="2956956" y="2766951"/>
                  </a:cubicBezTo>
                  <a:cubicBezTo>
                    <a:pt x="2967048" y="2756859"/>
                    <a:pt x="2980707" y="2751117"/>
                    <a:pt x="2992582" y="2743200"/>
                  </a:cubicBezTo>
                  <a:cubicBezTo>
                    <a:pt x="3000499" y="2731325"/>
                    <a:pt x="3010710" y="2720692"/>
                    <a:pt x="3016332" y="2707574"/>
                  </a:cubicBezTo>
                  <a:cubicBezTo>
                    <a:pt x="3022761" y="2692573"/>
                    <a:pt x="3022477" y="2675355"/>
                    <a:pt x="3028208" y="2660073"/>
                  </a:cubicBezTo>
                  <a:cubicBezTo>
                    <a:pt x="3034424" y="2643498"/>
                    <a:pt x="3044041" y="2628406"/>
                    <a:pt x="3051958" y="2612572"/>
                  </a:cubicBezTo>
                  <a:cubicBezTo>
                    <a:pt x="3048000" y="2129642"/>
                    <a:pt x="3051225" y="1646600"/>
                    <a:pt x="3040083" y="1163782"/>
                  </a:cubicBezTo>
                  <a:cubicBezTo>
                    <a:pt x="3039330" y="1131148"/>
                    <a:pt x="3021698" y="1100977"/>
                    <a:pt x="3016332" y="1068779"/>
                  </a:cubicBezTo>
                  <a:cubicBezTo>
                    <a:pt x="2983661" y="872746"/>
                    <a:pt x="3021813" y="1078821"/>
                    <a:pt x="2992582" y="961901"/>
                  </a:cubicBezTo>
                  <a:cubicBezTo>
                    <a:pt x="2985808" y="934805"/>
                    <a:pt x="2982402" y="894042"/>
                    <a:pt x="2968831" y="866899"/>
                  </a:cubicBezTo>
                  <a:cubicBezTo>
                    <a:pt x="2962448" y="854133"/>
                    <a:pt x="2952162" y="843665"/>
                    <a:pt x="2945081" y="831273"/>
                  </a:cubicBezTo>
                  <a:cubicBezTo>
                    <a:pt x="2936298" y="815903"/>
                    <a:pt x="2931620" y="798177"/>
                    <a:pt x="2921330" y="783772"/>
                  </a:cubicBezTo>
                  <a:cubicBezTo>
                    <a:pt x="2898061" y="751195"/>
                    <a:pt x="2871849" y="744187"/>
                    <a:pt x="2861953" y="73627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2" name="รูปแบบอิสระ 11"/>
            <p:cNvSpPr/>
            <p:nvPr/>
          </p:nvSpPr>
          <p:spPr>
            <a:xfrm>
              <a:off x="5491002" y="1684405"/>
              <a:ext cx="1739709" cy="1599173"/>
            </a:xfrm>
            <a:custGeom>
              <a:avLst/>
              <a:gdLst>
                <a:gd name="connsiteX0" fmla="*/ 380293 w 1876584"/>
                <a:gd name="connsiteY0" fmla="*/ 1211283 h 1638795"/>
                <a:gd name="connsiteX1" fmla="*/ 380293 w 1876584"/>
                <a:gd name="connsiteY1" fmla="*/ 1211283 h 1638795"/>
                <a:gd name="connsiteX2" fmla="*/ 344667 w 1876584"/>
                <a:gd name="connsiteY2" fmla="*/ 1104405 h 1638795"/>
                <a:gd name="connsiteX3" fmla="*/ 285291 w 1876584"/>
                <a:gd name="connsiteY3" fmla="*/ 1033153 h 1638795"/>
                <a:gd name="connsiteX4" fmla="*/ 237789 w 1876584"/>
                <a:gd name="connsiteY4" fmla="*/ 961901 h 1638795"/>
                <a:gd name="connsiteX5" fmla="*/ 214039 w 1876584"/>
                <a:gd name="connsiteY5" fmla="*/ 914400 h 1638795"/>
                <a:gd name="connsiteX6" fmla="*/ 142787 w 1876584"/>
                <a:gd name="connsiteY6" fmla="*/ 890650 h 1638795"/>
                <a:gd name="connsiteX7" fmla="*/ 107161 w 1876584"/>
                <a:gd name="connsiteY7" fmla="*/ 878774 h 1638795"/>
                <a:gd name="connsiteX8" fmla="*/ 71535 w 1876584"/>
                <a:gd name="connsiteY8" fmla="*/ 866899 h 1638795"/>
                <a:gd name="connsiteX9" fmla="*/ 83410 w 1876584"/>
                <a:gd name="connsiteY9" fmla="*/ 819398 h 1638795"/>
                <a:gd name="connsiteX10" fmla="*/ 59659 w 1876584"/>
                <a:gd name="connsiteY10" fmla="*/ 724395 h 1638795"/>
                <a:gd name="connsiteX11" fmla="*/ 142787 w 1876584"/>
                <a:gd name="connsiteY11" fmla="*/ 665018 h 1638795"/>
                <a:gd name="connsiteX12" fmla="*/ 166537 w 1876584"/>
                <a:gd name="connsiteY12" fmla="*/ 593766 h 1638795"/>
                <a:gd name="connsiteX13" fmla="*/ 142787 w 1876584"/>
                <a:gd name="connsiteY13" fmla="*/ 534390 h 1638795"/>
                <a:gd name="connsiteX14" fmla="*/ 130911 w 1876584"/>
                <a:gd name="connsiteY14" fmla="*/ 498764 h 1638795"/>
                <a:gd name="connsiteX15" fmla="*/ 95285 w 1876584"/>
                <a:gd name="connsiteY15" fmla="*/ 486888 h 1638795"/>
                <a:gd name="connsiteX16" fmla="*/ 24033 w 1876584"/>
                <a:gd name="connsiteY16" fmla="*/ 475013 h 1638795"/>
                <a:gd name="connsiteX17" fmla="*/ 283 w 1876584"/>
                <a:gd name="connsiteY17" fmla="*/ 439387 h 1638795"/>
                <a:gd name="connsiteX18" fmla="*/ 35909 w 1876584"/>
                <a:gd name="connsiteY18" fmla="*/ 415637 h 1638795"/>
                <a:gd name="connsiteX19" fmla="*/ 107161 w 1876584"/>
                <a:gd name="connsiteY19" fmla="*/ 380011 h 1638795"/>
                <a:gd name="connsiteX20" fmla="*/ 47784 w 1876584"/>
                <a:gd name="connsiteY20" fmla="*/ 296883 h 1638795"/>
                <a:gd name="connsiteX21" fmla="*/ 35909 w 1876584"/>
                <a:gd name="connsiteY21" fmla="*/ 261257 h 1638795"/>
                <a:gd name="connsiteX22" fmla="*/ 83410 w 1876584"/>
                <a:gd name="connsiteY22" fmla="*/ 190005 h 1638795"/>
                <a:gd name="connsiteX23" fmla="*/ 107161 w 1876584"/>
                <a:gd name="connsiteY23" fmla="*/ 154379 h 1638795"/>
                <a:gd name="connsiteX24" fmla="*/ 154662 w 1876584"/>
                <a:gd name="connsiteY24" fmla="*/ 47501 h 1638795"/>
                <a:gd name="connsiteX25" fmla="*/ 190288 w 1876584"/>
                <a:gd name="connsiteY25" fmla="*/ 23751 h 1638795"/>
                <a:gd name="connsiteX26" fmla="*/ 261540 w 1876584"/>
                <a:gd name="connsiteY26" fmla="*/ 0 h 1638795"/>
                <a:gd name="connsiteX27" fmla="*/ 332792 w 1876584"/>
                <a:gd name="connsiteY27" fmla="*/ 11875 h 1638795"/>
                <a:gd name="connsiteX28" fmla="*/ 404044 w 1876584"/>
                <a:gd name="connsiteY28" fmla="*/ 35626 h 1638795"/>
                <a:gd name="connsiteX29" fmla="*/ 439670 w 1876584"/>
                <a:gd name="connsiteY29" fmla="*/ 59377 h 1638795"/>
                <a:gd name="connsiteX30" fmla="*/ 522797 w 1876584"/>
                <a:gd name="connsiteY30" fmla="*/ 83127 h 1638795"/>
                <a:gd name="connsiteX31" fmla="*/ 570298 w 1876584"/>
                <a:gd name="connsiteY31" fmla="*/ 106878 h 1638795"/>
                <a:gd name="connsiteX32" fmla="*/ 617800 w 1876584"/>
                <a:gd name="connsiteY32" fmla="*/ 118753 h 1638795"/>
                <a:gd name="connsiteX33" fmla="*/ 653426 w 1876584"/>
                <a:gd name="connsiteY33" fmla="*/ 142504 h 1638795"/>
                <a:gd name="connsiteX34" fmla="*/ 760304 w 1876584"/>
                <a:gd name="connsiteY34" fmla="*/ 190005 h 1638795"/>
                <a:gd name="connsiteX35" fmla="*/ 1021561 w 1876584"/>
                <a:gd name="connsiteY35" fmla="*/ 178130 h 1638795"/>
                <a:gd name="connsiteX36" fmla="*/ 1116563 w 1876584"/>
                <a:gd name="connsiteY36" fmla="*/ 178130 h 1638795"/>
                <a:gd name="connsiteX37" fmla="*/ 1128439 w 1876584"/>
                <a:gd name="connsiteY37" fmla="*/ 213756 h 1638795"/>
                <a:gd name="connsiteX38" fmla="*/ 1187815 w 1876584"/>
                <a:gd name="connsiteY38" fmla="*/ 296883 h 1638795"/>
                <a:gd name="connsiteX39" fmla="*/ 1235317 w 1876584"/>
                <a:gd name="connsiteY39" fmla="*/ 332509 h 1638795"/>
                <a:gd name="connsiteX40" fmla="*/ 1342194 w 1876584"/>
                <a:gd name="connsiteY40" fmla="*/ 320634 h 1638795"/>
                <a:gd name="connsiteX41" fmla="*/ 1377820 w 1876584"/>
                <a:gd name="connsiteY41" fmla="*/ 308759 h 1638795"/>
                <a:gd name="connsiteX42" fmla="*/ 1413446 w 1876584"/>
                <a:gd name="connsiteY42" fmla="*/ 273133 h 1638795"/>
                <a:gd name="connsiteX43" fmla="*/ 1484698 w 1876584"/>
                <a:gd name="connsiteY43" fmla="*/ 285008 h 1638795"/>
                <a:gd name="connsiteX44" fmla="*/ 1520324 w 1876584"/>
                <a:gd name="connsiteY44" fmla="*/ 356260 h 1638795"/>
                <a:gd name="connsiteX45" fmla="*/ 1555950 w 1876584"/>
                <a:gd name="connsiteY45" fmla="*/ 403761 h 1638795"/>
                <a:gd name="connsiteX46" fmla="*/ 1591576 w 1876584"/>
                <a:gd name="connsiteY46" fmla="*/ 486888 h 1638795"/>
                <a:gd name="connsiteX47" fmla="*/ 1603452 w 1876584"/>
                <a:gd name="connsiteY47" fmla="*/ 522514 h 1638795"/>
                <a:gd name="connsiteX48" fmla="*/ 1650953 w 1876584"/>
                <a:gd name="connsiteY48" fmla="*/ 605642 h 1638795"/>
                <a:gd name="connsiteX49" fmla="*/ 1674704 w 1876584"/>
                <a:gd name="connsiteY49" fmla="*/ 653143 h 1638795"/>
                <a:gd name="connsiteX50" fmla="*/ 1698454 w 1876584"/>
                <a:gd name="connsiteY50" fmla="*/ 688769 h 1638795"/>
                <a:gd name="connsiteX51" fmla="*/ 1769706 w 1876584"/>
                <a:gd name="connsiteY51" fmla="*/ 736270 h 1638795"/>
                <a:gd name="connsiteX52" fmla="*/ 1817207 w 1876584"/>
                <a:gd name="connsiteY52" fmla="*/ 807522 h 1638795"/>
                <a:gd name="connsiteX53" fmla="*/ 1840958 w 1876584"/>
                <a:gd name="connsiteY53" fmla="*/ 843148 h 1638795"/>
                <a:gd name="connsiteX54" fmla="*/ 1852833 w 1876584"/>
                <a:gd name="connsiteY54" fmla="*/ 902525 h 1638795"/>
                <a:gd name="connsiteX55" fmla="*/ 1864709 w 1876584"/>
                <a:gd name="connsiteY55" fmla="*/ 938151 h 1638795"/>
                <a:gd name="connsiteX56" fmla="*/ 1876584 w 1876584"/>
                <a:gd name="connsiteY56" fmla="*/ 1056904 h 1638795"/>
                <a:gd name="connsiteX57" fmla="*/ 1864709 w 1876584"/>
                <a:gd name="connsiteY57" fmla="*/ 1116281 h 1638795"/>
                <a:gd name="connsiteX58" fmla="*/ 1805332 w 1876584"/>
                <a:gd name="connsiteY58" fmla="*/ 1246909 h 1638795"/>
                <a:gd name="connsiteX59" fmla="*/ 1757831 w 1876584"/>
                <a:gd name="connsiteY59" fmla="*/ 1318161 h 1638795"/>
                <a:gd name="connsiteX60" fmla="*/ 1722205 w 1876584"/>
                <a:gd name="connsiteY60" fmla="*/ 1401288 h 1638795"/>
                <a:gd name="connsiteX61" fmla="*/ 1674704 w 1876584"/>
                <a:gd name="connsiteY61" fmla="*/ 1496291 h 1638795"/>
                <a:gd name="connsiteX62" fmla="*/ 1627202 w 1876584"/>
                <a:gd name="connsiteY62" fmla="*/ 1579418 h 1638795"/>
                <a:gd name="connsiteX63" fmla="*/ 1567826 w 1876584"/>
                <a:gd name="connsiteY63" fmla="*/ 1638795 h 1638795"/>
                <a:gd name="connsiteX64" fmla="*/ 1425322 w 1876584"/>
                <a:gd name="connsiteY64" fmla="*/ 1626920 h 1638795"/>
                <a:gd name="connsiteX65" fmla="*/ 1377820 w 1876584"/>
                <a:gd name="connsiteY65" fmla="*/ 1615044 h 1638795"/>
                <a:gd name="connsiteX66" fmla="*/ 1294693 w 1876584"/>
                <a:gd name="connsiteY66" fmla="*/ 1603169 h 1638795"/>
                <a:gd name="connsiteX67" fmla="*/ 1223441 w 1876584"/>
                <a:gd name="connsiteY67" fmla="*/ 1591294 h 1638795"/>
                <a:gd name="connsiteX68" fmla="*/ 1104688 w 1876584"/>
                <a:gd name="connsiteY68" fmla="*/ 1508166 h 1638795"/>
                <a:gd name="connsiteX69" fmla="*/ 1009685 w 1876584"/>
                <a:gd name="connsiteY69" fmla="*/ 1460665 h 1638795"/>
                <a:gd name="connsiteX70" fmla="*/ 962184 w 1876584"/>
                <a:gd name="connsiteY70" fmla="*/ 1436914 h 1638795"/>
                <a:gd name="connsiteX71" fmla="*/ 926558 w 1876584"/>
                <a:gd name="connsiteY71" fmla="*/ 1389413 h 1638795"/>
                <a:gd name="connsiteX72" fmla="*/ 855306 w 1876584"/>
                <a:gd name="connsiteY72" fmla="*/ 1353787 h 1638795"/>
                <a:gd name="connsiteX73" fmla="*/ 795930 w 1876584"/>
                <a:gd name="connsiteY73" fmla="*/ 1318161 h 1638795"/>
                <a:gd name="connsiteX74" fmla="*/ 700927 w 1876584"/>
                <a:gd name="connsiteY74" fmla="*/ 1258785 h 1638795"/>
                <a:gd name="connsiteX75" fmla="*/ 641550 w 1876584"/>
                <a:gd name="connsiteY75" fmla="*/ 1246909 h 1638795"/>
                <a:gd name="connsiteX76" fmla="*/ 594049 w 1876584"/>
                <a:gd name="connsiteY76" fmla="*/ 1223159 h 1638795"/>
                <a:gd name="connsiteX77" fmla="*/ 522797 w 1876584"/>
                <a:gd name="connsiteY77" fmla="*/ 1199408 h 1638795"/>
                <a:gd name="connsiteX78" fmla="*/ 380293 w 1876584"/>
                <a:gd name="connsiteY78" fmla="*/ 1211283 h 163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76584" h="1638795">
                  <a:moveTo>
                    <a:pt x="380293" y="1211283"/>
                  </a:moveTo>
                  <a:lnTo>
                    <a:pt x="380293" y="1211283"/>
                  </a:lnTo>
                  <a:cubicBezTo>
                    <a:pt x="368418" y="1175657"/>
                    <a:pt x="359110" y="1139069"/>
                    <a:pt x="344667" y="1104405"/>
                  </a:cubicBezTo>
                  <a:cubicBezTo>
                    <a:pt x="328345" y="1065233"/>
                    <a:pt x="311306" y="1066601"/>
                    <a:pt x="285291" y="1033153"/>
                  </a:cubicBezTo>
                  <a:cubicBezTo>
                    <a:pt x="267766" y="1010621"/>
                    <a:pt x="250554" y="987432"/>
                    <a:pt x="237789" y="961901"/>
                  </a:cubicBezTo>
                  <a:cubicBezTo>
                    <a:pt x="229872" y="946067"/>
                    <a:pt x="228201" y="925021"/>
                    <a:pt x="214039" y="914400"/>
                  </a:cubicBezTo>
                  <a:cubicBezTo>
                    <a:pt x="194011" y="899379"/>
                    <a:pt x="166538" y="898567"/>
                    <a:pt x="142787" y="890650"/>
                  </a:cubicBezTo>
                  <a:lnTo>
                    <a:pt x="107161" y="878774"/>
                  </a:lnTo>
                  <a:lnTo>
                    <a:pt x="71535" y="866899"/>
                  </a:lnTo>
                  <a:cubicBezTo>
                    <a:pt x="75493" y="851065"/>
                    <a:pt x="83410" y="835719"/>
                    <a:pt x="83410" y="819398"/>
                  </a:cubicBezTo>
                  <a:cubicBezTo>
                    <a:pt x="83410" y="790733"/>
                    <a:pt x="69031" y="752510"/>
                    <a:pt x="59659" y="724395"/>
                  </a:cubicBezTo>
                  <a:cubicBezTo>
                    <a:pt x="90952" y="708749"/>
                    <a:pt x="124270" y="698348"/>
                    <a:pt x="142787" y="665018"/>
                  </a:cubicBezTo>
                  <a:cubicBezTo>
                    <a:pt x="154945" y="643133"/>
                    <a:pt x="166537" y="593766"/>
                    <a:pt x="166537" y="593766"/>
                  </a:cubicBezTo>
                  <a:cubicBezTo>
                    <a:pt x="158620" y="573974"/>
                    <a:pt x="150272" y="554349"/>
                    <a:pt x="142787" y="534390"/>
                  </a:cubicBezTo>
                  <a:cubicBezTo>
                    <a:pt x="138392" y="522669"/>
                    <a:pt x="139762" y="507615"/>
                    <a:pt x="130911" y="498764"/>
                  </a:cubicBezTo>
                  <a:cubicBezTo>
                    <a:pt x="122060" y="489913"/>
                    <a:pt x="107505" y="489604"/>
                    <a:pt x="95285" y="486888"/>
                  </a:cubicBezTo>
                  <a:cubicBezTo>
                    <a:pt x="71780" y="481665"/>
                    <a:pt x="47784" y="478971"/>
                    <a:pt x="24033" y="475013"/>
                  </a:cubicBezTo>
                  <a:cubicBezTo>
                    <a:pt x="16116" y="463138"/>
                    <a:pt x="-2516" y="453382"/>
                    <a:pt x="283" y="439387"/>
                  </a:cubicBezTo>
                  <a:cubicBezTo>
                    <a:pt x="3082" y="425392"/>
                    <a:pt x="23144" y="422020"/>
                    <a:pt x="35909" y="415637"/>
                  </a:cubicBezTo>
                  <a:cubicBezTo>
                    <a:pt x="134241" y="366471"/>
                    <a:pt x="5063" y="448075"/>
                    <a:pt x="107161" y="380011"/>
                  </a:cubicBezTo>
                  <a:cubicBezTo>
                    <a:pt x="80327" y="299513"/>
                    <a:pt x="118226" y="395504"/>
                    <a:pt x="47784" y="296883"/>
                  </a:cubicBezTo>
                  <a:cubicBezTo>
                    <a:pt x="40508" y="286697"/>
                    <a:pt x="39867" y="273132"/>
                    <a:pt x="35909" y="261257"/>
                  </a:cubicBezTo>
                  <a:lnTo>
                    <a:pt x="83410" y="190005"/>
                  </a:lnTo>
                  <a:lnTo>
                    <a:pt x="107161" y="154379"/>
                  </a:lnTo>
                  <a:cubicBezTo>
                    <a:pt x="118920" y="119101"/>
                    <a:pt x="126433" y="75730"/>
                    <a:pt x="154662" y="47501"/>
                  </a:cubicBezTo>
                  <a:cubicBezTo>
                    <a:pt x="164754" y="37409"/>
                    <a:pt x="177246" y="29547"/>
                    <a:pt x="190288" y="23751"/>
                  </a:cubicBezTo>
                  <a:cubicBezTo>
                    <a:pt x="213166" y="13583"/>
                    <a:pt x="261540" y="0"/>
                    <a:pt x="261540" y="0"/>
                  </a:cubicBezTo>
                  <a:cubicBezTo>
                    <a:pt x="285291" y="3958"/>
                    <a:pt x="309433" y="6035"/>
                    <a:pt x="332792" y="11875"/>
                  </a:cubicBezTo>
                  <a:cubicBezTo>
                    <a:pt x="357080" y="17947"/>
                    <a:pt x="404044" y="35626"/>
                    <a:pt x="404044" y="35626"/>
                  </a:cubicBezTo>
                  <a:cubicBezTo>
                    <a:pt x="415919" y="43543"/>
                    <a:pt x="426904" y="52994"/>
                    <a:pt x="439670" y="59377"/>
                  </a:cubicBezTo>
                  <a:cubicBezTo>
                    <a:pt x="456705" y="67895"/>
                    <a:pt x="507579" y="79323"/>
                    <a:pt x="522797" y="83127"/>
                  </a:cubicBezTo>
                  <a:cubicBezTo>
                    <a:pt x="538631" y="91044"/>
                    <a:pt x="553722" y="100662"/>
                    <a:pt x="570298" y="106878"/>
                  </a:cubicBezTo>
                  <a:cubicBezTo>
                    <a:pt x="585580" y="112609"/>
                    <a:pt x="602798" y="112324"/>
                    <a:pt x="617800" y="118753"/>
                  </a:cubicBezTo>
                  <a:cubicBezTo>
                    <a:pt x="630918" y="124375"/>
                    <a:pt x="640384" y="136707"/>
                    <a:pt x="653426" y="142504"/>
                  </a:cubicBezTo>
                  <a:cubicBezTo>
                    <a:pt x="780619" y="199035"/>
                    <a:pt x="679675" y="136254"/>
                    <a:pt x="760304" y="190005"/>
                  </a:cubicBezTo>
                  <a:cubicBezTo>
                    <a:pt x="847390" y="186047"/>
                    <a:pt x="934663" y="185082"/>
                    <a:pt x="1021561" y="178130"/>
                  </a:cubicBezTo>
                  <a:cubicBezTo>
                    <a:pt x="1125892" y="169784"/>
                    <a:pt x="965005" y="147819"/>
                    <a:pt x="1116563" y="178130"/>
                  </a:cubicBezTo>
                  <a:cubicBezTo>
                    <a:pt x="1120522" y="190005"/>
                    <a:pt x="1122841" y="202560"/>
                    <a:pt x="1128439" y="213756"/>
                  </a:cubicBezTo>
                  <a:cubicBezTo>
                    <a:pt x="1135183" y="227244"/>
                    <a:pt x="1182433" y="291501"/>
                    <a:pt x="1187815" y="296883"/>
                  </a:cubicBezTo>
                  <a:cubicBezTo>
                    <a:pt x="1201810" y="310878"/>
                    <a:pt x="1219483" y="320634"/>
                    <a:pt x="1235317" y="332509"/>
                  </a:cubicBezTo>
                  <a:cubicBezTo>
                    <a:pt x="1270943" y="328551"/>
                    <a:pt x="1306837" y="326527"/>
                    <a:pt x="1342194" y="320634"/>
                  </a:cubicBezTo>
                  <a:cubicBezTo>
                    <a:pt x="1354541" y="318576"/>
                    <a:pt x="1367405" y="315703"/>
                    <a:pt x="1377820" y="308759"/>
                  </a:cubicBezTo>
                  <a:cubicBezTo>
                    <a:pt x="1391794" y="299443"/>
                    <a:pt x="1401571" y="285008"/>
                    <a:pt x="1413446" y="273133"/>
                  </a:cubicBezTo>
                  <a:cubicBezTo>
                    <a:pt x="1437197" y="277091"/>
                    <a:pt x="1463162" y="274240"/>
                    <a:pt x="1484698" y="285008"/>
                  </a:cubicBezTo>
                  <a:cubicBezTo>
                    <a:pt x="1509524" y="297421"/>
                    <a:pt x="1509083" y="336588"/>
                    <a:pt x="1520324" y="356260"/>
                  </a:cubicBezTo>
                  <a:cubicBezTo>
                    <a:pt x="1530144" y="373444"/>
                    <a:pt x="1544075" y="387927"/>
                    <a:pt x="1555950" y="403761"/>
                  </a:cubicBezTo>
                  <a:cubicBezTo>
                    <a:pt x="1580666" y="502622"/>
                    <a:pt x="1550572" y="404880"/>
                    <a:pt x="1591576" y="486888"/>
                  </a:cubicBezTo>
                  <a:cubicBezTo>
                    <a:pt x="1597174" y="498084"/>
                    <a:pt x="1598521" y="511008"/>
                    <a:pt x="1603452" y="522514"/>
                  </a:cubicBezTo>
                  <a:cubicBezTo>
                    <a:pt x="1634214" y="594293"/>
                    <a:pt x="1616875" y="546006"/>
                    <a:pt x="1650953" y="605642"/>
                  </a:cubicBezTo>
                  <a:cubicBezTo>
                    <a:pt x="1659736" y="621012"/>
                    <a:pt x="1665921" y="637773"/>
                    <a:pt x="1674704" y="653143"/>
                  </a:cubicBezTo>
                  <a:cubicBezTo>
                    <a:pt x="1681785" y="665535"/>
                    <a:pt x="1687713" y="679371"/>
                    <a:pt x="1698454" y="688769"/>
                  </a:cubicBezTo>
                  <a:cubicBezTo>
                    <a:pt x="1719936" y="707566"/>
                    <a:pt x="1769706" y="736270"/>
                    <a:pt x="1769706" y="736270"/>
                  </a:cubicBezTo>
                  <a:lnTo>
                    <a:pt x="1817207" y="807522"/>
                  </a:lnTo>
                  <a:lnTo>
                    <a:pt x="1840958" y="843148"/>
                  </a:lnTo>
                  <a:cubicBezTo>
                    <a:pt x="1844916" y="862940"/>
                    <a:pt x="1847938" y="882943"/>
                    <a:pt x="1852833" y="902525"/>
                  </a:cubicBezTo>
                  <a:cubicBezTo>
                    <a:pt x="1855869" y="914669"/>
                    <a:pt x="1862806" y="925779"/>
                    <a:pt x="1864709" y="938151"/>
                  </a:cubicBezTo>
                  <a:cubicBezTo>
                    <a:pt x="1870758" y="977470"/>
                    <a:pt x="1872626" y="1017320"/>
                    <a:pt x="1876584" y="1056904"/>
                  </a:cubicBezTo>
                  <a:cubicBezTo>
                    <a:pt x="1872626" y="1076696"/>
                    <a:pt x="1869604" y="1096699"/>
                    <a:pt x="1864709" y="1116281"/>
                  </a:cubicBezTo>
                  <a:cubicBezTo>
                    <a:pt x="1854621" y="1156631"/>
                    <a:pt x="1821704" y="1222351"/>
                    <a:pt x="1805332" y="1246909"/>
                  </a:cubicBezTo>
                  <a:lnTo>
                    <a:pt x="1757831" y="1318161"/>
                  </a:lnTo>
                  <a:cubicBezTo>
                    <a:pt x="1723738" y="1454538"/>
                    <a:pt x="1771411" y="1286474"/>
                    <a:pt x="1722205" y="1401288"/>
                  </a:cubicBezTo>
                  <a:cubicBezTo>
                    <a:pt x="1677735" y="1505051"/>
                    <a:pt x="1753828" y="1390793"/>
                    <a:pt x="1674704" y="1496291"/>
                  </a:cubicBezTo>
                  <a:cubicBezTo>
                    <a:pt x="1651701" y="1588296"/>
                    <a:pt x="1681626" y="1503222"/>
                    <a:pt x="1627202" y="1579418"/>
                  </a:cubicBezTo>
                  <a:cubicBezTo>
                    <a:pt x="1581345" y="1643619"/>
                    <a:pt x="1631920" y="1617431"/>
                    <a:pt x="1567826" y="1638795"/>
                  </a:cubicBezTo>
                  <a:cubicBezTo>
                    <a:pt x="1520325" y="1634837"/>
                    <a:pt x="1472620" y="1632832"/>
                    <a:pt x="1425322" y="1626920"/>
                  </a:cubicBezTo>
                  <a:cubicBezTo>
                    <a:pt x="1409127" y="1624896"/>
                    <a:pt x="1393878" y="1617964"/>
                    <a:pt x="1377820" y="1615044"/>
                  </a:cubicBezTo>
                  <a:cubicBezTo>
                    <a:pt x="1350281" y="1610037"/>
                    <a:pt x="1322358" y="1607425"/>
                    <a:pt x="1294693" y="1603169"/>
                  </a:cubicBezTo>
                  <a:cubicBezTo>
                    <a:pt x="1270895" y="1599508"/>
                    <a:pt x="1247192" y="1595252"/>
                    <a:pt x="1223441" y="1591294"/>
                  </a:cubicBezTo>
                  <a:cubicBezTo>
                    <a:pt x="1185545" y="1562872"/>
                    <a:pt x="1145621" y="1531556"/>
                    <a:pt x="1104688" y="1508166"/>
                  </a:cubicBezTo>
                  <a:cubicBezTo>
                    <a:pt x="1073947" y="1490600"/>
                    <a:pt x="1041353" y="1476499"/>
                    <a:pt x="1009685" y="1460665"/>
                  </a:cubicBezTo>
                  <a:lnTo>
                    <a:pt x="962184" y="1436914"/>
                  </a:lnTo>
                  <a:cubicBezTo>
                    <a:pt x="950309" y="1421080"/>
                    <a:pt x="940553" y="1403408"/>
                    <a:pt x="926558" y="1389413"/>
                  </a:cubicBezTo>
                  <a:cubicBezTo>
                    <a:pt x="892527" y="1355383"/>
                    <a:pt x="893938" y="1373103"/>
                    <a:pt x="855306" y="1353787"/>
                  </a:cubicBezTo>
                  <a:cubicBezTo>
                    <a:pt x="834662" y="1343465"/>
                    <a:pt x="815135" y="1330964"/>
                    <a:pt x="795930" y="1318161"/>
                  </a:cubicBezTo>
                  <a:cubicBezTo>
                    <a:pt x="755300" y="1291075"/>
                    <a:pt x="747318" y="1274249"/>
                    <a:pt x="700927" y="1258785"/>
                  </a:cubicBezTo>
                  <a:cubicBezTo>
                    <a:pt x="681778" y="1252402"/>
                    <a:pt x="661342" y="1250868"/>
                    <a:pt x="641550" y="1246909"/>
                  </a:cubicBezTo>
                  <a:cubicBezTo>
                    <a:pt x="625716" y="1238992"/>
                    <a:pt x="610485" y="1229734"/>
                    <a:pt x="594049" y="1223159"/>
                  </a:cubicBezTo>
                  <a:cubicBezTo>
                    <a:pt x="570804" y="1213861"/>
                    <a:pt x="522797" y="1199408"/>
                    <a:pt x="522797" y="1199408"/>
                  </a:cubicBezTo>
                  <a:cubicBezTo>
                    <a:pt x="440131" y="1215941"/>
                    <a:pt x="404044" y="1209304"/>
                    <a:pt x="380293" y="121128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9" name="รูปแบบอิสระ 8"/>
            <p:cNvSpPr/>
            <p:nvPr/>
          </p:nvSpPr>
          <p:spPr>
            <a:xfrm>
              <a:off x="2981177" y="2483992"/>
              <a:ext cx="3401829" cy="2595758"/>
            </a:xfrm>
            <a:custGeom>
              <a:avLst/>
              <a:gdLst>
                <a:gd name="connsiteX0" fmla="*/ 296883 w 3669475"/>
                <a:gd name="connsiteY0" fmla="*/ 1080654 h 2660072"/>
                <a:gd name="connsiteX1" fmla="*/ 296883 w 3669475"/>
                <a:gd name="connsiteY1" fmla="*/ 1080654 h 2660072"/>
                <a:gd name="connsiteX2" fmla="*/ 118753 w 3669475"/>
                <a:gd name="connsiteY2" fmla="*/ 985652 h 2660072"/>
                <a:gd name="connsiteX3" fmla="*/ 47501 w 3669475"/>
                <a:gd name="connsiteY3" fmla="*/ 902524 h 2660072"/>
                <a:gd name="connsiteX4" fmla="*/ 0 w 3669475"/>
                <a:gd name="connsiteY4" fmla="*/ 831272 h 2660072"/>
                <a:gd name="connsiteX5" fmla="*/ 23750 w 3669475"/>
                <a:gd name="connsiteY5" fmla="*/ 795646 h 2660072"/>
                <a:gd name="connsiteX6" fmla="*/ 35626 w 3669475"/>
                <a:gd name="connsiteY6" fmla="*/ 748145 h 2660072"/>
                <a:gd name="connsiteX7" fmla="*/ 83127 w 3669475"/>
                <a:gd name="connsiteY7" fmla="*/ 641267 h 2660072"/>
                <a:gd name="connsiteX8" fmla="*/ 106878 w 3669475"/>
                <a:gd name="connsiteY8" fmla="*/ 570015 h 2660072"/>
                <a:gd name="connsiteX9" fmla="*/ 59376 w 3669475"/>
                <a:gd name="connsiteY9" fmla="*/ 439387 h 2660072"/>
                <a:gd name="connsiteX10" fmla="*/ 47501 w 3669475"/>
                <a:gd name="connsiteY10" fmla="*/ 403761 h 2660072"/>
                <a:gd name="connsiteX11" fmla="*/ 35626 w 3669475"/>
                <a:gd name="connsiteY11" fmla="*/ 368135 h 2660072"/>
                <a:gd name="connsiteX12" fmla="*/ 47501 w 3669475"/>
                <a:gd name="connsiteY12" fmla="*/ 142503 h 2660072"/>
                <a:gd name="connsiteX13" fmla="*/ 59376 w 3669475"/>
                <a:gd name="connsiteY13" fmla="*/ 95002 h 2660072"/>
                <a:gd name="connsiteX14" fmla="*/ 106878 w 3669475"/>
                <a:gd name="connsiteY14" fmla="*/ 23750 h 2660072"/>
                <a:gd name="connsiteX15" fmla="*/ 142504 w 3669475"/>
                <a:gd name="connsiteY15" fmla="*/ 0 h 2660072"/>
                <a:gd name="connsiteX16" fmla="*/ 201880 w 3669475"/>
                <a:gd name="connsiteY16" fmla="*/ 106877 h 2660072"/>
                <a:gd name="connsiteX17" fmla="*/ 273132 w 3669475"/>
                <a:gd name="connsiteY17" fmla="*/ 142503 h 2660072"/>
                <a:gd name="connsiteX18" fmla="*/ 344384 w 3669475"/>
                <a:gd name="connsiteY18" fmla="*/ 130628 h 2660072"/>
                <a:gd name="connsiteX19" fmla="*/ 380010 w 3669475"/>
                <a:gd name="connsiteY19" fmla="*/ 118753 h 2660072"/>
                <a:gd name="connsiteX20" fmla="*/ 451262 w 3669475"/>
                <a:gd name="connsiteY20" fmla="*/ 178129 h 2660072"/>
                <a:gd name="connsiteX21" fmla="*/ 570015 w 3669475"/>
                <a:gd name="connsiteY21" fmla="*/ 249381 h 2660072"/>
                <a:gd name="connsiteX22" fmla="*/ 605641 w 3669475"/>
                <a:gd name="connsiteY22" fmla="*/ 261257 h 2660072"/>
                <a:gd name="connsiteX23" fmla="*/ 676893 w 3669475"/>
                <a:gd name="connsiteY23" fmla="*/ 308758 h 2660072"/>
                <a:gd name="connsiteX24" fmla="*/ 748145 w 3669475"/>
                <a:gd name="connsiteY24" fmla="*/ 356259 h 2660072"/>
                <a:gd name="connsiteX25" fmla="*/ 783771 w 3669475"/>
                <a:gd name="connsiteY25" fmla="*/ 439387 h 2660072"/>
                <a:gd name="connsiteX26" fmla="*/ 843148 w 3669475"/>
                <a:gd name="connsiteY26" fmla="*/ 581890 h 2660072"/>
                <a:gd name="connsiteX27" fmla="*/ 890649 w 3669475"/>
                <a:gd name="connsiteY27" fmla="*/ 617516 h 2660072"/>
                <a:gd name="connsiteX28" fmla="*/ 1116280 w 3669475"/>
                <a:gd name="connsiteY28" fmla="*/ 676893 h 2660072"/>
                <a:gd name="connsiteX29" fmla="*/ 1151906 w 3669475"/>
                <a:gd name="connsiteY29" fmla="*/ 700644 h 2660072"/>
                <a:gd name="connsiteX30" fmla="*/ 1246909 w 3669475"/>
                <a:gd name="connsiteY30" fmla="*/ 807522 h 2660072"/>
                <a:gd name="connsiteX31" fmla="*/ 1294410 w 3669475"/>
                <a:gd name="connsiteY31" fmla="*/ 961901 h 2660072"/>
                <a:gd name="connsiteX32" fmla="*/ 1330036 w 3669475"/>
                <a:gd name="connsiteY32" fmla="*/ 973776 h 2660072"/>
                <a:gd name="connsiteX33" fmla="*/ 1365662 w 3669475"/>
                <a:gd name="connsiteY33" fmla="*/ 950026 h 2660072"/>
                <a:gd name="connsiteX34" fmla="*/ 1472540 w 3669475"/>
                <a:gd name="connsiteY34" fmla="*/ 973776 h 2660072"/>
                <a:gd name="connsiteX35" fmla="*/ 1638795 w 3669475"/>
                <a:gd name="connsiteY35" fmla="*/ 961901 h 2660072"/>
                <a:gd name="connsiteX36" fmla="*/ 1650670 w 3669475"/>
                <a:gd name="connsiteY36" fmla="*/ 926275 h 2660072"/>
                <a:gd name="connsiteX37" fmla="*/ 1662545 w 3669475"/>
                <a:gd name="connsiteY37" fmla="*/ 866898 h 2660072"/>
                <a:gd name="connsiteX38" fmla="*/ 1733797 w 3669475"/>
                <a:gd name="connsiteY38" fmla="*/ 795646 h 2660072"/>
                <a:gd name="connsiteX39" fmla="*/ 1745673 w 3669475"/>
                <a:gd name="connsiteY39" fmla="*/ 760020 h 2660072"/>
                <a:gd name="connsiteX40" fmla="*/ 1769423 w 3669475"/>
                <a:gd name="connsiteY40" fmla="*/ 629392 h 2660072"/>
                <a:gd name="connsiteX41" fmla="*/ 1840675 w 3669475"/>
                <a:gd name="connsiteY41" fmla="*/ 570015 h 2660072"/>
                <a:gd name="connsiteX42" fmla="*/ 1852550 w 3669475"/>
                <a:gd name="connsiteY42" fmla="*/ 534389 h 2660072"/>
                <a:gd name="connsiteX43" fmla="*/ 1864426 w 3669475"/>
                <a:gd name="connsiteY43" fmla="*/ 475013 h 2660072"/>
                <a:gd name="connsiteX44" fmla="*/ 1900052 w 3669475"/>
                <a:gd name="connsiteY44" fmla="*/ 439387 h 2660072"/>
                <a:gd name="connsiteX45" fmla="*/ 1923802 w 3669475"/>
                <a:gd name="connsiteY45" fmla="*/ 403761 h 2660072"/>
                <a:gd name="connsiteX46" fmla="*/ 2006930 w 3669475"/>
                <a:gd name="connsiteY46" fmla="*/ 439387 h 2660072"/>
                <a:gd name="connsiteX47" fmla="*/ 2054431 w 3669475"/>
                <a:gd name="connsiteY47" fmla="*/ 486888 h 2660072"/>
                <a:gd name="connsiteX48" fmla="*/ 2113808 w 3669475"/>
                <a:gd name="connsiteY48" fmla="*/ 475013 h 2660072"/>
                <a:gd name="connsiteX49" fmla="*/ 2137558 w 3669475"/>
                <a:gd name="connsiteY49" fmla="*/ 439387 h 2660072"/>
                <a:gd name="connsiteX50" fmla="*/ 2173184 w 3669475"/>
                <a:gd name="connsiteY50" fmla="*/ 403761 h 2660072"/>
                <a:gd name="connsiteX51" fmla="*/ 2232561 w 3669475"/>
                <a:gd name="connsiteY51" fmla="*/ 391885 h 2660072"/>
                <a:gd name="connsiteX52" fmla="*/ 2268187 w 3669475"/>
                <a:gd name="connsiteY52" fmla="*/ 380010 h 2660072"/>
                <a:gd name="connsiteX53" fmla="*/ 2327563 w 3669475"/>
                <a:gd name="connsiteY53" fmla="*/ 391885 h 2660072"/>
                <a:gd name="connsiteX54" fmla="*/ 2375065 w 3669475"/>
                <a:gd name="connsiteY54" fmla="*/ 475013 h 2660072"/>
                <a:gd name="connsiteX55" fmla="*/ 2410691 w 3669475"/>
                <a:gd name="connsiteY55" fmla="*/ 498763 h 2660072"/>
                <a:gd name="connsiteX56" fmla="*/ 2600696 w 3669475"/>
                <a:gd name="connsiteY56" fmla="*/ 463137 h 2660072"/>
                <a:gd name="connsiteX57" fmla="*/ 2612571 w 3669475"/>
                <a:gd name="connsiteY57" fmla="*/ 427511 h 2660072"/>
                <a:gd name="connsiteX58" fmla="*/ 2671948 w 3669475"/>
                <a:gd name="connsiteY58" fmla="*/ 439387 h 2660072"/>
                <a:gd name="connsiteX59" fmla="*/ 2695698 w 3669475"/>
                <a:gd name="connsiteY59" fmla="*/ 475013 h 2660072"/>
                <a:gd name="connsiteX60" fmla="*/ 2731324 w 3669475"/>
                <a:gd name="connsiteY60" fmla="*/ 498763 h 2660072"/>
                <a:gd name="connsiteX61" fmla="*/ 2802576 w 3669475"/>
                <a:gd name="connsiteY61" fmla="*/ 486888 h 2660072"/>
                <a:gd name="connsiteX62" fmla="*/ 2838202 w 3669475"/>
                <a:gd name="connsiteY62" fmla="*/ 463137 h 2660072"/>
                <a:gd name="connsiteX63" fmla="*/ 2885704 w 3669475"/>
                <a:gd name="connsiteY63" fmla="*/ 451262 h 2660072"/>
                <a:gd name="connsiteX64" fmla="*/ 2956956 w 3669475"/>
                <a:gd name="connsiteY64" fmla="*/ 427511 h 2660072"/>
                <a:gd name="connsiteX65" fmla="*/ 3028208 w 3669475"/>
                <a:gd name="connsiteY65" fmla="*/ 439387 h 2660072"/>
                <a:gd name="connsiteX66" fmla="*/ 3087584 w 3669475"/>
                <a:gd name="connsiteY66" fmla="*/ 522514 h 2660072"/>
                <a:gd name="connsiteX67" fmla="*/ 3111335 w 3669475"/>
                <a:gd name="connsiteY67" fmla="*/ 558140 h 2660072"/>
                <a:gd name="connsiteX68" fmla="*/ 3123210 w 3669475"/>
                <a:gd name="connsiteY68" fmla="*/ 629392 h 2660072"/>
                <a:gd name="connsiteX69" fmla="*/ 3146961 w 3669475"/>
                <a:gd name="connsiteY69" fmla="*/ 712519 h 2660072"/>
                <a:gd name="connsiteX70" fmla="*/ 3158836 w 3669475"/>
                <a:gd name="connsiteY70" fmla="*/ 783771 h 2660072"/>
                <a:gd name="connsiteX71" fmla="*/ 3182587 w 3669475"/>
                <a:gd name="connsiteY71" fmla="*/ 1175657 h 2660072"/>
                <a:gd name="connsiteX72" fmla="*/ 3241963 w 3669475"/>
                <a:gd name="connsiteY72" fmla="*/ 1246909 h 2660072"/>
                <a:gd name="connsiteX73" fmla="*/ 3289465 w 3669475"/>
                <a:gd name="connsiteY73" fmla="*/ 1341911 h 2660072"/>
                <a:gd name="connsiteX74" fmla="*/ 3325091 w 3669475"/>
                <a:gd name="connsiteY74" fmla="*/ 1365662 h 2660072"/>
                <a:gd name="connsiteX75" fmla="*/ 3384467 w 3669475"/>
                <a:gd name="connsiteY75" fmla="*/ 1448789 h 2660072"/>
                <a:gd name="connsiteX76" fmla="*/ 3420093 w 3669475"/>
                <a:gd name="connsiteY76" fmla="*/ 1484415 h 2660072"/>
                <a:gd name="connsiteX77" fmla="*/ 3443844 w 3669475"/>
                <a:gd name="connsiteY77" fmla="*/ 1531916 h 2660072"/>
                <a:gd name="connsiteX78" fmla="*/ 3479470 w 3669475"/>
                <a:gd name="connsiteY78" fmla="*/ 1567542 h 2660072"/>
                <a:gd name="connsiteX79" fmla="*/ 3538847 w 3669475"/>
                <a:gd name="connsiteY79" fmla="*/ 1638794 h 2660072"/>
                <a:gd name="connsiteX80" fmla="*/ 3562597 w 3669475"/>
                <a:gd name="connsiteY80" fmla="*/ 1686296 h 2660072"/>
                <a:gd name="connsiteX81" fmla="*/ 3574473 w 3669475"/>
                <a:gd name="connsiteY81" fmla="*/ 1721922 h 2660072"/>
                <a:gd name="connsiteX82" fmla="*/ 3598223 w 3669475"/>
                <a:gd name="connsiteY82" fmla="*/ 1757548 h 2660072"/>
                <a:gd name="connsiteX83" fmla="*/ 3610098 w 3669475"/>
                <a:gd name="connsiteY83" fmla="*/ 1805049 h 2660072"/>
                <a:gd name="connsiteX84" fmla="*/ 3621974 w 3669475"/>
                <a:gd name="connsiteY84" fmla="*/ 1840675 h 2660072"/>
                <a:gd name="connsiteX85" fmla="*/ 3633849 w 3669475"/>
                <a:gd name="connsiteY85" fmla="*/ 1900052 h 2660072"/>
                <a:gd name="connsiteX86" fmla="*/ 3657600 w 3669475"/>
                <a:gd name="connsiteY86" fmla="*/ 1959428 h 2660072"/>
                <a:gd name="connsiteX87" fmla="*/ 3669475 w 3669475"/>
                <a:gd name="connsiteY87" fmla="*/ 1995054 h 2660072"/>
                <a:gd name="connsiteX88" fmla="*/ 3598223 w 3669475"/>
                <a:gd name="connsiteY88" fmla="*/ 2042555 h 2660072"/>
                <a:gd name="connsiteX89" fmla="*/ 3574473 w 3669475"/>
                <a:gd name="connsiteY89" fmla="*/ 2078181 h 2660072"/>
                <a:gd name="connsiteX90" fmla="*/ 3562597 w 3669475"/>
                <a:gd name="connsiteY90" fmla="*/ 2113807 h 2660072"/>
                <a:gd name="connsiteX91" fmla="*/ 3526971 w 3669475"/>
                <a:gd name="connsiteY91" fmla="*/ 2149433 h 2660072"/>
                <a:gd name="connsiteX92" fmla="*/ 3515096 w 3669475"/>
                <a:gd name="connsiteY92" fmla="*/ 2185059 h 2660072"/>
                <a:gd name="connsiteX93" fmla="*/ 3467595 w 3669475"/>
                <a:gd name="connsiteY93" fmla="*/ 2125683 h 2660072"/>
                <a:gd name="connsiteX94" fmla="*/ 3396343 w 3669475"/>
                <a:gd name="connsiteY94" fmla="*/ 2101932 h 2660072"/>
                <a:gd name="connsiteX95" fmla="*/ 3360717 w 3669475"/>
                <a:gd name="connsiteY95" fmla="*/ 2125683 h 2660072"/>
                <a:gd name="connsiteX96" fmla="*/ 3336966 w 3669475"/>
                <a:gd name="connsiteY96" fmla="*/ 2161309 h 2660072"/>
                <a:gd name="connsiteX97" fmla="*/ 3301340 w 3669475"/>
                <a:gd name="connsiteY97" fmla="*/ 2196935 h 2660072"/>
                <a:gd name="connsiteX98" fmla="*/ 3277589 w 3669475"/>
                <a:gd name="connsiteY98" fmla="*/ 2268187 h 2660072"/>
                <a:gd name="connsiteX99" fmla="*/ 3241963 w 3669475"/>
                <a:gd name="connsiteY99" fmla="*/ 2303813 h 2660072"/>
                <a:gd name="connsiteX100" fmla="*/ 3135085 w 3669475"/>
                <a:gd name="connsiteY100" fmla="*/ 2386940 h 2660072"/>
                <a:gd name="connsiteX101" fmla="*/ 3063834 w 3669475"/>
                <a:gd name="connsiteY101" fmla="*/ 2493818 h 2660072"/>
                <a:gd name="connsiteX102" fmla="*/ 3040083 w 3669475"/>
                <a:gd name="connsiteY102" fmla="*/ 2529444 h 2660072"/>
                <a:gd name="connsiteX103" fmla="*/ 3016332 w 3669475"/>
                <a:gd name="connsiteY103" fmla="*/ 2624446 h 2660072"/>
                <a:gd name="connsiteX104" fmla="*/ 3004457 w 3669475"/>
                <a:gd name="connsiteY104" fmla="*/ 2660072 h 2660072"/>
                <a:gd name="connsiteX105" fmla="*/ 2980706 w 3669475"/>
                <a:gd name="connsiteY105" fmla="*/ 2624446 h 2660072"/>
                <a:gd name="connsiteX106" fmla="*/ 2968831 w 3669475"/>
                <a:gd name="connsiteY106" fmla="*/ 2588820 h 2660072"/>
                <a:gd name="connsiteX107" fmla="*/ 2933205 w 3669475"/>
                <a:gd name="connsiteY107" fmla="*/ 2541319 h 2660072"/>
                <a:gd name="connsiteX108" fmla="*/ 2885704 w 3669475"/>
                <a:gd name="connsiteY108" fmla="*/ 2470067 h 2660072"/>
                <a:gd name="connsiteX109" fmla="*/ 2802576 w 3669475"/>
                <a:gd name="connsiteY109" fmla="*/ 2446316 h 2660072"/>
                <a:gd name="connsiteX110" fmla="*/ 2683823 w 3669475"/>
                <a:gd name="connsiteY110" fmla="*/ 2434441 h 2660072"/>
                <a:gd name="connsiteX111" fmla="*/ 2541319 w 3669475"/>
                <a:gd name="connsiteY111" fmla="*/ 2422566 h 2660072"/>
                <a:gd name="connsiteX112" fmla="*/ 2470067 w 3669475"/>
                <a:gd name="connsiteY112" fmla="*/ 2434441 h 2660072"/>
                <a:gd name="connsiteX113" fmla="*/ 2363189 w 3669475"/>
                <a:gd name="connsiteY113" fmla="*/ 2505693 h 2660072"/>
                <a:gd name="connsiteX114" fmla="*/ 2327563 w 3669475"/>
                <a:gd name="connsiteY114" fmla="*/ 2529444 h 2660072"/>
                <a:gd name="connsiteX115" fmla="*/ 2291937 w 3669475"/>
                <a:gd name="connsiteY115" fmla="*/ 2565070 h 2660072"/>
                <a:gd name="connsiteX116" fmla="*/ 2125683 w 3669475"/>
                <a:gd name="connsiteY116" fmla="*/ 2600696 h 2660072"/>
                <a:gd name="connsiteX117" fmla="*/ 2090057 w 3669475"/>
                <a:gd name="connsiteY117" fmla="*/ 2612571 h 2660072"/>
                <a:gd name="connsiteX118" fmla="*/ 2006930 w 3669475"/>
                <a:gd name="connsiteY118" fmla="*/ 2624446 h 2660072"/>
                <a:gd name="connsiteX119" fmla="*/ 1971304 w 3669475"/>
                <a:gd name="connsiteY119" fmla="*/ 2648197 h 2660072"/>
                <a:gd name="connsiteX120" fmla="*/ 1935678 w 3669475"/>
                <a:gd name="connsiteY120" fmla="*/ 2624446 h 2660072"/>
                <a:gd name="connsiteX121" fmla="*/ 1911927 w 3669475"/>
                <a:gd name="connsiteY121" fmla="*/ 2588820 h 2660072"/>
                <a:gd name="connsiteX122" fmla="*/ 1876301 w 3669475"/>
                <a:gd name="connsiteY122" fmla="*/ 2576945 h 2660072"/>
                <a:gd name="connsiteX123" fmla="*/ 1840675 w 3669475"/>
                <a:gd name="connsiteY123" fmla="*/ 2588820 h 2660072"/>
                <a:gd name="connsiteX124" fmla="*/ 1793174 w 3669475"/>
                <a:gd name="connsiteY124" fmla="*/ 2398815 h 2660072"/>
                <a:gd name="connsiteX125" fmla="*/ 1769423 w 3669475"/>
                <a:gd name="connsiteY125" fmla="*/ 2363189 h 2660072"/>
                <a:gd name="connsiteX126" fmla="*/ 1698171 w 3669475"/>
                <a:gd name="connsiteY126" fmla="*/ 2280062 h 2660072"/>
                <a:gd name="connsiteX127" fmla="*/ 1650670 w 3669475"/>
                <a:gd name="connsiteY127" fmla="*/ 2208810 h 2660072"/>
                <a:gd name="connsiteX128" fmla="*/ 1543792 w 3669475"/>
                <a:gd name="connsiteY128" fmla="*/ 2173184 h 2660072"/>
                <a:gd name="connsiteX129" fmla="*/ 1508166 w 3669475"/>
                <a:gd name="connsiteY129" fmla="*/ 2161309 h 2660072"/>
                <a:gd name="connsiteX130" fmla="*/ 1472540 w 3669475"/>
                <a:gd name="connsiteY130" fmla="*/ 2137558 h 2660072"/>
                <a:gd name="connsiteX131" fmla="*/ 1425039 w 3669475"/>
                <a:gd name="connsiteY131" fmla="*/ 2208810 h 2660072"/>
                <a:gd name="connsiteX132" fmla="*/ 1401288 w 3669475"/>
                <a:gd name="connsiteY132" fmla="*/ 2244436 h 2660072"/>
                <a:gd name="connsiteX133" fmla="*/ 1330036 w 3669475"/>
                <a:gd name="connsiteY133" fmla="*/ 2291937 h 2660072"/>
                <a:gd name="connsiteX134" fmla="*/ 1258784 w 3669475"/>
                <a:gd name="connsiteY134" fmla="*/ 2327563 h 2660072"/>
                <a:gd name="connsiteX135" fmla="*/ 1128156 w 3669475"/>
                <a:gd name="connsiteY135" fmla="*/ 2315688 h 2660072"/>
                <a:gd name="connsiteX136" fmla="*/ 1092530 w 3669475"/>
                <a:gd name="connsiteY136" fmla="*/ 2280062 h 2660072"/>
                <a:gd name="connsiteX137" fmla="*/ 1021278 w 3669475"/>
                <a:gd name="connsiteY137" fmla="*/ 2220685 h 2660072"/>
                <a:gd name="connsiteX138" fmla="*/ 997527 w 3669475"/>
                <a:gd name="connsiteY138" fmla="*/ 2185059 h 2660072"/>
                <a:gd name="connsiteX139" fmla="*/ 961901 w 3669475"/>
                <a:gd name="connsiteY139" fmla="*/ 2125683 h 2660072"/>
                <a:gd name="connsiteX140" fmla="*/ 878774 w 3669475"/>
                <a:gd name="connsiteY140" fmla="*/ 2042555 h 2660072"/>
                <a:gd name="connsiteX141" fmla="*/ 831273 w 3669475"/>
                <a:gd name="connsiteY141" fmla="*/ 1995054 h 2660072"/>
                <a:gd name="connsiteX142" fmla="*/ 795647 w 3669475"/>
                <a:gd name="connsiteY142" fmla="*/ 1959428 h 2660072"/>
                <a:gd name="connsiteX143" fmla="*/ 760021 w 3669475"/>
                <a:gd name="connsiteY143" fmla="*/ 1935677 h 2660072"/>
                <a:gd name="connsiteX144" fmla="*/ 688769 w 3669475"/>
                <a:gd name="connsiteY144" fmla="*/ 1852550 h 2660072"/>
                <a:gd name="connsiteX145" fmla="*/ 641267 w 3669475"/>
                <a:gd name="connsiteY145" fmla="*/ 1781298 h 2660072"/>
                <a:gd name="connsiteX146" fmla="*/ 605641 w 3669475"/>
                <a:gd name="connsiteY146" fmla="*/ 1733797 h 2660072"/>
                <a:gd name="connsiteX147" fmla="*/ 546265 w 3669475"/>
                <a:gd name="connsiteY147" fmla="*/ 1615044 h 2660072"/>
                <a:gd name="connsiteX148" fmla="*/ 522514 w 3669475"/>
                <a:gd name="connsiteY148" fmla="*/ 1567542 h 2660072"/>
                <a:gd name="connsiteX149" fmla="*/ 498763 w 3669475"/>
                <a:gd name="connsiteY149" fmla="*/ 1520041 h 2660072"/>
                <a:gd name="connsiteX150" fmla="*/ 486888 w 3669475"/>
                <a:gd name="connsiteY150" fmla="*/ 1484415 h 2660072"/>
                <a:gd name="connsiteX151" fmla="*/ 451262 w 3669475"/>
                <a:gd name="connsiteY151" fmla="*/ 1448789 h 2660072"/>
                <a:gd name="connsiteX152" fmla="*/ 439387 w 3669475"/>
                <a:gd name="connsiteY152" fmla="*/ 1365662 h 2660072"/>
                <a:gd name="connsiteX153" fmla="*/ 391885 w 3669475"/>
                <a:gd name="connsiteY153" fmla="*/ 1270659 h 2660072"/>
                <a:gd name="connsiteX154" fmla="*/ 380010 w 3669475"/>
                <a:gd name="connsiteY154" fmla="*/ 1235033 h 2660072"/>
                <a:gd name="connsiteX155" fmla="*/ 356260 w 3669475"/>
                <a:gd name="connsiteY155" fmla="*/ 1199407 h 2660072"/>
                <a:gd name="connsiteX156" fmla="*/ 344384 w 3669475"/>
                <a:gd name="connsiteY156" fmla="*/ 1151906 h 2660072"/>
                <a:gd name="connsiteX157" fmla="*/ 296883 w 3669475"/>
                <a:gd name="connsiteY157" fmla="*/ 1080654 h 26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3669475" h="2660072">
                  <a:moveTo>
                    <a:pt x="296883" y="1080654"/>
                  </a:moveTo>
                  <a:lnTo>
                    <a:pt x="296883" y="1080654"/>
                  </a:lnTo>
                  <a:cubicBezTo>
                    <a:pt x="152485" y="988765"/>
                    <a:pt x="216325" y="1010044"/>
                    <a:pt x="118753" y="985652"/>
                  </a:cubicBezTo>
                  <a:cubicBezTo>
                    <a:pt x="77749" y="944648"/>
                    <a:pt x="83048" y="953306"/>
                    <a:pt x="47501" y="902524"/>
                  </a:cubicBezTo>
                  <a:cubicBezTo>
                    <a:pt x="31132" y="879139"/>
                    <a:pt x="0" y="831272"/>
                    <a:pt x="0" y="831272"/>
                  </a:cubicBezTo>
                  <a:cubicBezTo>
                    <a:pt x="7917" y="819397"/>
                    <a:pt x="18128" y="808764"/>
                    <a:pt x="23750" y="795646"/>
                  </a:cubicBezTo>
                  <a:cubicBezTo>
                    <a:pt x="30179" y="780645"/>
                    <a:pt x="30936" y="763778"/>
                    <a:pt x="35626" y="748145"/>
                  </a:cubicBezTo>
                  <a:cubicBezTo>
                    <a:pt x="58752" y="671059"/>
                    <a:pt x="48417" y="693331"/>
                    <a:pt x="83127" y="641267"/>
                  </a:cubicBezTo>
                  <a:cubicBezTo>
                    <a:pt x="91044" y="617516"/>
                    <a:pt x="116176" y="593260"/>
                    <a:pt x="106878" y="570015"/>
                  </a:cubicBezTo>
                  <a:cubicBezTo>
                    <a:pt x="73831" y="487400"/>
                    <a:pt x="89865" y="530855"/>
                    <a:pt x="59376" y="439387"/>
                  </a:cubicBezTo>
                  <a:lnTo>
                    <a:pt x="47501" y="403761"/>
                  </a:lnTo>
                  <a:lnTo>
                    <a:pt x="35626" y="368135"/>
                  </a:lnTo>
                  <a:cubicBezTo>
                    <a:pt x="39584" y="292924"/>
                    <a:pt x="40977" y="217535"/>
                    <a:pt x="47501" y="142503"/>
                  </a:cubicBezTo>
                  <a:cubicBezTo>
                    <a:pt x="48915" y="126243"/>
                    <a:pt x="52077" y="109600"/>
                    <a:pt x="59376" y="95002"/>
                  </a:cubicBezTo>
                  <a:cubicBezTo>
                    <a:pt x="72142" y="69471"/>
                    <a:pt x="83127" y="39584"/>
                    <a:pt x="106878" y="23750"/>
                  </a:cubicBezTo>
                  <a:lnTo>
                    <a:pt x="142504" y="0"/>
                  </a:lnTo>
                  <a:cubicBezTo>
                    <a:pt x="152960" y="31369"/>
                    <a:pt x="171254" y="96668"/>
                    <a:pt x="201880" y="106877"/>
                  </a:cubicBezTo>
                  <a:cubicBezTo>
                    <a:pt x="251046" y="123267"/>
                    <a:pt x="227090" y="111810"/>
                    <a:pt x="273132" y="142503"/>
                  </a:cubicBezTo>
                  <a:cubicBezTo>
                    <a:pt x="296883" y="138545"/>
                    <a:pt x="320879" y="135851"/>
                    <a:pt x="344384" y="130628"/>
                  </a:cubicBezTo>
                  <a:cubicBezTo>
                    <a:pt x="356604" y="127913"/>
                    <a:pt x="367663" y="116695"/>
                    <a:pt x="380010" y="118753"/>
                  </a:cubicBezTo>
                  <a:cubicBezTo>
                    <a:pt x="403158" y="122611"/>
                    <a:pt x="436671" y="166780"/>
                    <a:pt x="451262" y="178129"/>
                  </a:cubicBezTo>
                  <a:cubicBezTo>
                    <a:pt x="485803" y="204995"/>
                    <a:pt x="528884" y="231753"/>
                    <a:pt x="570015" y="249381"/>
                  </a:cubicBezTo>
                  <a:cubicBezTo>
                    <a:pt x="581521" y="254312"/>
                    <a:pt x="593766" y="257298"/>
                    <a:pt x="605641" y="261257"/>
                  </a:cubicBezTo>
                  <a:cubicBezTo>
                    <a:pt x="684705" y="340321"/>
                    <a:pt x="599555" y="265793"/>
                    <a:pt x="676893" y="308758"/>
                  </a:cubicBezTo>
                  <a:cubicBezTo>
                    <a:pt x="701846" y="322620"/>
                    <a:pt x="748145" y="356259"/>
                    <a:pt x="748145" y="356259"/>
                  </a:cubicBezTo>
                  <a:cubicBezTo>
                    <a:pt x="762051" y="384070"/>
                    <a:pt x="777218" y="408807"/>
                    <a:pt x="783771" y="439387"/>
                  </a:cubicBezTo>
                  <a:cubicBezTo>
                    <a:pt x="814759" y="583997"/>
                    <a:pt x="764123" y="555549"/>
                    <a:pt x="843148" y="581890"/>
                  </a:cubicBezTo>
                  <a:cubicBezTo>
                    <a:pt x="858982" y="593765"/>
                    <a:pt x="874435" y="606166"/>
                    <a:pt x="890649" y="617516"/>
                  </a:cubicBezTo>
                  <a:cubicBezTo>
                    <a:pt x="998736" y="693177"/>
                    <a:pt x="944485" y="663678"/>
                    <a:pt x="1116280" y="676893"/>
                  </a:cubicBezTo>
                  <a:cubicBezTo>
                    <a:pt x="1128155" y="684810"/>
                    <a:pt x="1141239" y="691162"/>
                    <a:pt x="1151906" y="700644"/>
                  </a:cubicBezTo>
                  <a:cubicBezTo>
                    <a:pt x="1218460" y="759803"/>
                    <a:pt x="1210811" y="753376"/>
                    <a:pt x="1246909" y="807522"/>
                  </a:cubicBezTo>
                  <a:cubicBezTo>
                    <a:pt x="1256575" y="913848"/>
                    <a:pt x="1223548" y="926470"/>
                    <a:pt x="1294410" y="961901"/>
                  </a:cubicBezTo>
                  <a:cubicBezTo>
                    <a:pt x="1305606" y="967499"/>
                    <a:pt x="1318161" y="969818"/>
                    <a:pt x="1330036" y="973776"/>
                  </a:cubicBezTo>
                  <a:cubicBezTo>
                    <a:pt x="1341911" y="965859"/>
                    <a:pt x="1351477" y="951602"/>
                    <a:pt x="1365662" y="950026"/>
                  </a:cubicBezTo>
                  <a:cubicBezTo>
                    <a:pt x="1397012" y="946543"/>
                    <a:pt x="1441235" y="963341"/>
                    <a:pt x="1472540" y="973776"/>
                  </a:cubicBezTo>
                  <a:cubicBezTo>
                    <a:pt x="1527958" y="969818"/>
                    <a:pt x="1585111" y="976217"/>
                    <a:pt x="1638795" y="961901"/>
                  </a:cubicBezTo>
                  <a:cubicBezTo>
                    <a:pt x="1650890" y="958676"/>
                    <a:pt x="1647634" y="938419"/>
                    <a:pt x="1650670" y="926275"/>
                  </a:cubicBezTo>
                  <a:cubicBezTo>
                    <a:pt x="1655565" y="906693"/>
                    <a:pt x="1655458" y="885797"/>
                    <a:pt x="1662545" y="866898"/>
                  </a:cubicBezTo>
                  <a:cubicBezTo>
                    <a:pt x="1676134" y="830659"/>
                    <a:pt x="1704194" y="817848"/>
                    <a:pt x="1733797" y="795646"/>
                  </a:cubicBezTo>
                  <a:cubicBezTo>
                    <a:pt x="1737756" y="783771"/>
                    <a:pt x="1743434" y="772336"/>
                    <a:pt x="1745673" y="760020"/>
                  </a:cubicBezTo>
                  <a:cubicBezTo>
                    <a:pt x="1746491" y="755522"/>
                    <a:pt x="1752402" y="654923"/>
                    <a:pt x="1769423" y="629392"/>
                  </a:cubicBezTo>
                  <a:cubicBezTo>
                    <a:pt x="1787710" y="601962"/>
                    <a:pt x="1814388" y="587540"/>
                    <a:pt x="1840675" y="570015"/>
                  </a:cubicBezTo>
                  <a:cubicBezTo>
                    <a:pt x="1844633" y="558140"/>
                    <a:pt x="1849514" y="546533"/>
                    <a:pt x="1852550" y="534389"/>
                  </a:cubicBezTo>
                  <a:cubicBezTo>
                    <a:pt x="1857445" y="514808"/>
                    <a:pt x="1855399" y="493066"/>
                    <a:pt x="1864426" y="475013"/>
                  </a:cubicBezTo>
                  <a:cubicBezTo>
                    <a:pt x="1871937" y="459992"/>
                    <a:pt x="1889301" y="452289"/>
                    <a:pt x="1900052" y="439387"/>
                  </a:cubicBezTo>
                  <a:cubicBezTo>
                    <a:pt x="1909189" y="428423"/>
                    <a:pt x="1915885" y="415636"/>
                    <a:pt x="1923802" y="403761"/>
                  </a:cubicBezTo>
                  <a:cubicBezTo>
                    <a:pt x="1952327" y="410892"/>
                    <a:pt x="1986427" y="413758"/>
                    <a:pt x="2006930" y="439387"/>
                  </a:cubicBezTo>
                  <a:cubicBezTo>
                    <a:pt x="2052991" y="496964"/>
                    <a:pt x="1976702" y="460979"/>
                    <a:pt x="2054431" y="486888"/>
                  </a:cubicBezTo>
                  <a:cubicBezTo>
                    <a:pt x="2074223" y="482930"/>
                    <a:pt x="2096283" y="485027"/>
                    <a:pt x="2113808" y="475013"/>
                  </a:cubicBezTo>
                  <a:cubicBezTo>
                    <a:pt x="2126200" y="467932"/>
                    <a:pt x="2128421" y="450351"/>
                    <a:pt x="2137558" y="439387"/>
                  </a:cubicBezTo>
                  <a:cubicBezTo>
                    <a:pt x="2148309" y="426485"/>
                    <a:pt x="2158163" y="411272"/>
                    <a:pt x="2173184" y="403761"/>
                  </a:cubicBezTo>
                  <a:cubicBezTo>
                    <a:pt x="2191237" y="394734"/>
                    <a:pt x="2212979" y="396780"/>
                    <a:pt x="2232561" y="391885"/>
                  </a:cubicBezTo>
                  <a:cubicBezTo>
                    <a:pt x="2244705" y="388849"/>
                    <a:pt x="2256312" y="383968"/>
                    <a:pt x="2268187" y="380010"/>
                  </a:cubicBezTo>
                  <a:cubicBezTo>
                    <a:pt x="2287979" y="383968"/>
                    <a:pt x="2310038" y="381871"/>
                    <a:pt x="2327563" y="391885"/>
                  </a:cubicBezTo>
                  <a:cubicBezTo>
                    <a:pt x="2342462" y="400399"/>
                    <a:pt x="2368091" y="466645"/>
                    <a:pt x="2375065" y="475013"/>
                  </a:cubicBezTo>
                  <a:cubicBezTo>
                    <a:pt x="2384202" y="485977"/>
                    <a:pt x="2398816" y="490846"/>
                    <a:pt x="2410691" y="498763"/>
                  </a:cubicBezTo>
                  <a:cubicBezTo>
                    <a:pt x="2438017" y="496661"/>
                    <a:pt x="2561197" y="512512"/>
                    <a:pt x="2600696" y="463137"/>
                  </a:cubicBezTo>
                  <a:cubicBezTo>
                    <a:pt x="2608516" y="453362"/>
                    <a:pt x="2608613" y="439386"/>
                    <a:pt x="2612571" y="427511"/>
                  </a:cubicBezTo>
                  <a:cubicBezTo>
                    <a:pt x="2632363" y="431470"/>
                    <a:pt x="2654423" y="429373"/>
                    <a:pt x="2671948" y="439387"/>
                  </a:cubicBezTo>
                  <a:cubicBezTo>
                    <a:pt x="2684340" y="446468"/>
                    <a:pt x="2685606" y="464921"/>
                    <a:pt x="2695698" y="475013"/>
                  </a:cubicBezTo>
                  <a:cubicBezTo>
                    <a:pt x="2705790" y="485105"/>
                    <a:pt x="2719449" y="490846"/>
                    <a:pt x="2731324" y="498763"/>
                  </a:cubicBezTo>
                  <a:cubicBezTo>
                    <a:pt x="2755075" y="494805"/>
                    <a:pt x="2779733" y="494502"/>
                    <a:pt x="2802576" y="486888"/>
                  </a:cubicBezTo>
                  <a:cubicBezTo>
                    <a:pt x="2816116" y="482375"/>
                    <a:pt x="2825084" y="468759"/>
                    <a:pt x="2838202" y="463137"/>
                  </a:cubicBezTo>
                  <a:cubicBezTo>
                    <a:pt x="2853204" y="456708"/>
                    <a:pt x="2870071" y="455952"/>
                    <a:pt x="2885704" y="451262"/>
                  </a:cubicBezTo>
                  <a:cubicBezTo>
                    <a:pt x="2909684" y="444068"/>
                    <a:pt x="2956956" y="427511"/>
                    <a:pt x="2956956" y="427511"/>
                  </a:cubicBezTo>
                  <a:cubicBezTo>
                    <a:pt x="2980707" y="431470"/>
                    <a:pt x="3006205" y="429608"/>
                    <a:pt x="3028208" y="439387"/>
                  </a:cubicBezTo>
                  <a:cubicBezTo>
                    <a:pt x="3061545" y="454204"/>
                    <a:pt x="3071931" y="495121"/>
                    <a:pt x="3087584" y="522514"/>
                  </a:cubicBezTo>
                  <a:cubicBezTo>
                    <a:pt x="3094665" y="534906"/>
                    <a:pt x="3103418" y="546265"/>
                    <a:pt x="3111335" y="558140"/>
                  </a:cubicBezTo>
                  <a:cubicBezTo>
                    <a:pt x="3115293" y="581891"/>
                    <a:pt x="3118488" y="605781"/>
                    <a:pt x="3123210" y="629392"/>
                  </a:cubicBezTo>
                  <a:cubicBezTo>
                    <a:pt x="3130666" y="666674"/>
                    <a:pt x="3135641" y="678561"/>
                    <a:pt x="3146961" y="712519"/>
                  </a:cubicBezTo>
                  <a:cubicBezTo>
                    <a:pt x="3150919" y="736270"/>
                    <a:pt x="3156989" y="759764"/>
                    <a:pt x="3158836" y="783771"/>
                  </a:cubicBezTo>
                  <a:cubicBezTo>
                    <a:pt x="3168873" y="914254"/>
                    <a:pt x="3168135" y="1045589"/>
                    <a:pt x="3182587" y="1175657"/>
                  </a:cubicBezTo>
                  <a:cubicBezTo>
                    <a:pt x="3185258" y="1199695"/>
                    <a:pt x="3232011" y="1231270"/>
                    <a:pt x="3241963" y="1246909"/>
                  </a:cubicBezTo>
                  <a:cubicBezTo>
                    <a:pt x="3260971" y="1276779"/>
                    <a:pt x="3260006" y="1322271"/>
                    <a:pt x="3289465" y="1341911"/>
                  </a:cubicBezTo>
                  <a:cubicBezTo>
                    <a:pt x="3301340" y="1349828"/>
                    <a:pt x="3314999" y="1355570"/>
                    <a:pt x="3325091" y="1365662"/>
                  </a:cubicBezTo>
                  <a:cubicBezTo>
                    <a:pt x="3367880" y="1408451"/>
                    <a:pt x="3350748" y="1408326"/>
                    <a:pt x="3384467" y="1448789"/>
                  </a:cubicBezTo>
                  <a:cubicBezTo>
                    <a:pt x="3395218" y="1461691"/>
                    <a:pt x="3410331" y="1470749"/>
                    <a:pt x="3420093" y="1484415"/>
                  </a:cubicBezTo>
                  <a:cubicBezTo>
                    <a:pt x="3430383" y="1498820"/>
                    <a:pt x="3433554" y="1517511"/>
                    <a:pt x="3443844" y="1531916"/>
                  </a:cubicBezTo>
                  <a:cubicBezTo>
                    <a:pt x="3453606" y="1545582"/>
                    <a:pt x="3468719" y="1554640"/>
                    <a:pt x="3479470" y="1567542"/>
                  </a:cubicBezTo>
                  <a:cubicBezTo>
                    <a:pt x="3562136" y="1666741"/>
                    <a:pt x="3434765" y="1534712"/>
                    <a:pt x="3538847" y="1638794"/>
                  </a:cubicBezTo>
                  <a:cubicBezTo>
                    <a:pt x="3546764" y="1654628"/>
                    <a:pt x="3555624" y="1670025"/>
                    <a:pt x="3562597" y="1686296"/>
                  </a:cubicBezTo>
                  <a:cubicBezTo>
                    <a:pt x="3567528" y="1697802"/>
                    <a:pt x="3568875" y="1710726"/>
                    <a:pt x="3574473" y="1721922"/>
                  </a:cubicBezTo>
                  <a:cubicBezTo>
                    <a:pt x="3580856" y="1734687"/>
                    <a:pt x="3590306" y="1745673"/>
                    <a:pt x="3598223" y="1757548"/>
                  </a:cubicBezTo>
                  <a:cubicBezTo>
                    <a:pt x="3602181" y="1773382"/>
                    <a:pt x="3605614" y="1789356"/>
                    <a:pt x="3610098" y="1805049"/>
                  </a:cubicBezTo>
                  <a:cubicBezTo>
                    <a:pt x="3613537" y="1817085"/>
                    <a:pt x="3618938" y="1828531"/>
                    <a:pt x="3621974" y="1840675"/>
                  </a:cubicBezTo>
                  <a:cubicBezTo>
                    <a:pt x="3626869" y="1860257"/>
                    <a:pt x="3628049" y="1880719"/>
                    <a:pt x="3633849" y="1900052"/>
                  </a:cubicBezTo>
                  <a:cubicBezTo>
                    <a:pt x="3639974" y="1920470"/>
                    <a:pt x="3650115" y="1939469"/>
                    <a:pt x="3657600" y="1959428"/>
                  </a:cubicBezTo>
                  <a:cubicBezTo>
                    <a:pt x="3661995" y="1971149"/>
                    <a:pt x="3665517" y="1983179"/>
                    <a:pt x="3669475" y="1995054"/>
                  </a:cubicBezTo>
                  <a:cubicBezTo>
                    <a:pt x="3645724" y="2010888"/>
                    <a:pt x="3614056" y="2018804"/>
                    <a:pt x="3598223" y="2042555"/>
                  </a:cubicBezTo>
                  <a:cubicBezTo>
                    <a:pt x="3590306" y="2054430"/>
                    <a:pt x="3580856" y="2065416"/>
                    <a:pt x="3574473" y="2078181"/>
                  </a:cubicBezTo>
                  <a:cubicBezTo>
                    <a:pt x="3568875" y="2089377"/>
                    <a:pt x="3569541" y="2103392"/>
                    <a:pt x="3562597" y="2113807"/>
                  </a:cubicBezTo>
                  <a:cubicBezTo>
                    <a:pt x="3553281" y="2127781"/>
                    <a:pt x="3538846" y="2137558"/>
                    <a:pt x="3526971" y="2149433"/>
                  </a:cubicBezTo>
                  <a:cubicBezTo>
                    <a:pt x="3523013" y="2161308"/>
                    <a:pt x="3527240" y="2182023"/>
                    <a:pt x="3515096" y="2185059"/>
                  </a:cubicBezTo>
                  <a:cubicBezTo>
                    <a:pt x="3468530" y="2196701"/>
                    <a:pt x="3484444" y="2137718"/>
                    <a:pt x="3467595" y="2125683"/>
                  </a:cubicBezTo>
                  <a:cubicBezTo>
                    <a:pt x="3447223" y="2111131"/>
                    <a:pt x="3396343" y="2101932"/>
                    <a:pt x="3396343" y="2101932"/>
                  </a:cubicBezTo>
                  <a:cubicBezTo>
                    <a:pt x="3384468" y="2109849"/>
                    <a:pt x="3370809" y="2115591"/>
                    <a:pt x="3360717" y="2125683"/>
                  </a:cubicBezTo>
                  <a:cubicBezTo>
                    <a:pt x="3350625" y="2135775"/>
                    <a:pt x="3346103" y="2150345"/>
                    <a:pt x="3336966" y="2161309"/>
                  </a:cubicBezTo>
                  <a:cubicBezTo>
                    <a:pt x="3326215" y="2174211"/>
                    <a:pt x="3313215" y="2185060"/>
                    <a:pt x="3301340" y="2196935"/>
                  </a:cubicBezTo>
                  <a:lnTo>
                    <a:pt x="3277589" y="2268187"/>
                  </a:lnTo>
                  <a:cubicBezTo>
                    <a:pt x="3272278" y="2284119"/>
                    <a:pt x="3255220" y="2293502"/>
                    <a:pt x="3241963" y="2303813"/>
                  </a:cubicBezTo>
                  <a:cubicBezTo>
                    <a:pt x="3191452" y="2343099"/>
                    <a:pt x="3170471" y="2341444"/>
                    <a:pt x="3135085" y="2386940"/>
                  </a:cubicBezTo>
                  <a:cubicBezTo>
                    <a:pt x="3135073" y="2386955"/>
                    <a:pt x="3075715" y="2475997"/>
                    <a:pt x="3063834" y="2493818"/>
                  </a:cubicBezTo>
                  <a:lnTo>
                    <a:pt x="3040083" y="2529444"/>
                  </a:lnTo>
                  <a:cubicBezTo>
                    <a:pt x="3012938" y="2610880"/>
                    <a:pt x="3044993" y="2509805"/>
                    <a:pt x="3016332" y="2624446"/>
                  </a:cubicBezTo>
                  <a:cubicBezTo>
                    <a:pt x="3013296" y="2636590"/>
                    <a:pt x="3008415" y="2648197"/>
                    <a:pt x="3004457" y="2660072"/>
                  </a:cubicBezTo>
                  <a:cubicBezTo>
                    <a:pt x="2996540" y="2648197"/>
                    <a:pt x="2987089" y="2637212"/>
                    <a:pt x="2980706" y="2624446"/>
                  </a:cubicBezTo>
                  <a:cubicBezTo>
                    <a:pt x="2975108" y="2613250"/>
                    <a:pt x="2975041" y="2599688"/>
                    <a:pt x="2968831" y="2588820"/>
                  </a:cubicBezTo>
                  <a:cubicBezTo>
                    <a:pt x="2959011" y="2571636"/>
                    <a:pt x="2944555" y="2557533"/>
                    <a:pt x="2933205" y="2541319"/>
                  </a:cubicBezTo>
                  <a:cubicBezTo>
                    <a:pt x="2916836" y="2517934"/>
                    <a:pt x="2912784" y="2479093"/>
                    <a:pt x="2885704" y="2470067"/>
                  </a:cubicBezTo>
                  <a:cubicBezTo>
                    <a:pt x="2860330" y="2461609"/>
                    <a:pt x="2828666" y="2450043"/>
                    <a:pt x="2802576" y="2446316"/>
                  </a:cubicBezTo>
                  <a:cubicBezTo>
                    <a:pt x="2763194" y="2440690"/>
                    <a:pt x="2723441" y="2438043"/>
                    <a:pt x="2683823" y="2434441"/>
                  </a:cubicBezTo>
                  <a:lnTo>
                    <a:pt x="2541319" y="2422566"/>
                  </a:lnTo>
                  <a:cubicBezTo>
                    <a:pt x="2517568" y="2426524"/>
                    <a:pt x="2492293" y="2425180"/>
                    <a:pt x="2470067" y="2434441"/>
                  </a:cubicBezTo>
                  <a:cubicBezTo>
                    <a:pt x="2470062" y="2434443"/>
                    <a:pt x="2381004" y="2493816"/>
                    <a:pt x="2363189" y="2505693"/>
                  </a:cubicBezTo>
                  <a:cubicBezTo>
                    <a:pt x="2351314" y="2513610"/>
                    <a:pt x="2337655" y="2519352"/>
                    <a:pt x="2327563" y="2529444"/>
                  </a:cubicBezTo>
                  <a:cubicBezTo>
                    <a:pt x="2315688" y="2541319"/>
                    <a:pt x="2306618" y="2556914"/>
                    <a:pt x="2291937" y="2565070"/>
                  </a:cubicBezTo>
                  <a:cubicBezTo>
                    <a:pt x="2242813" y="2592361"/>
                    <a:pt x="2178725" y="2594065"/>
                    <a:pt x="2125683" y="2600696"/>
                  </a:cubicBezTo>
                  <a:cubicBezTo>
                    <a:pt x="2113808" y="2604654"/>
                    <a:pt x="2102332" y="2610116"/>
                    <a:pt x="2090057" y="2612571"/>
                  </a:cubicBezTo>
                  <a:cubicBezTo>
                    <a:pt x="2062610" y="2618060"/>
                    <a:pt x="2033740" y="2616403"/>
                    <a:pt x="2006930" y="2624446"/>
                  </a:cubicBezTo>
                  <a:cubicBezTo>
                    <a:pt x="1993259" y="2628547"/>
                    <a:pt x="1983179" y="2640280"/>
                    <a:pt x="1971304" y="2648197"/>
                  </a:cubicBezTo>
                  <a:cubicBezTo>
                    <a:pt x="1959429" y="2640280"/>
                    <a:pt x="1945770" y="2634538"/>
                    <a:pt x="1935678" y="2624446"/>
                  </a:cubicBezTo>
                  <a:cubicBezTo>
                    <a:pt x="1925586" y="2614354"/>
                    <a:pt x="1923072" y="2597736"/>
                    <a:pt x="1911927" y="2588820"/>
                  </a:cubicBezTo>
                  <a:cubicBezTo>
                    <a:pt x="1902152" y="2581000"/>
                    <a:pt x="1888176" y="2580903"/>
                    <a:pt x="1876301" y="2576945"/>
                  </a:cubicBezTo>
                  <a:cubicBezTo>
                    <a:pt x="1864426" y="2580903"/>
                    <a:pt x="1853193" y="2588820"/>
                    <a:pt x="1840675" y="2588820"/>
                  </a:cubicBezTo>
                  <a:cubicBezTo>
                    <a:pt x="1749700" y="2588820"/>
                    <a:pt x="1800625" y="2443523"/>
                    <a:pt x="1793174" y="2398815"/>
                  </a:cubicBezTo>
                  <a:cubicBezTo>
                    <a:pt x="1790828" y="2384737"/>
                    <a:pt x="1778560" y="2374153"/>
                    <a:pt x="1769423" y="2363189"/>
                  </a:cubicBezTo>
                  <a:cubicBezTo>
                    <a:pt x="1692546" y="2270937"/>
                    <a:pt x="1775995" y="2391239"/>
                    <a:pt x="1698171" y="2280062"/>
                  </a:cubicBezTo>
                  <a:cubicBezTo>
                    <a:pt x="1681802" y="2256677"/>
                    <a:pt x="1677750" y="2217837"/>
                    <a:pt x="1650670" y="2208810"/>
                  </a:cubicBezTo>
                  <a:lnTo>
                    <a:pt x="1543792" y="2173184"/>
                  </a:lnTo>
                  <a:lnTo>
                    <a:pt x="1508166" y="2161309"/>
                  </a:lnTo>
                  <a:cubicBezTo>
                    <a:pt x="1496291" y="2153392"/>
                    <a:pt x="1486812" y="2137558"/>
                    <a:pt x="1472540" y="2137558"/>
                  </a:cubicBezTo>
                  <a:cubicBezTo>
                    <a:pt x="1427813" y="2137558"/>
                    <a:pt x="1435254" y="2184975"/>
                    <a:pt x="1425039" y="2208810"/>
                  </a:cubicBezTo>
                  <a:cubicBezTo>
                    <a:pt x="1419417" y="2221928"/>
                    <a:pt x="1412029" y="2235038"/>
                    <a:pt x="1401288" y="2244436"/>
                  </a:cubicBezTo>
                  <a:cubicBezTo>
                    <a:pt x="1379806" y="2263233"/>
                    <a:pt x="1353787" y="2276103"/>
                    <a:pt x="1330036" y="2291937"/>
                  </a:cubicBezTo>
                  <a:cubicBezTo>
                    <a:pt x="1283993" y="2322632"/>
                    <a:pt x="1307951" y="2311174"/>
                    <a:pt x="1258784" y="2327563"/>
                  </a:cubicBezTo>
                  <a:cubicBezTo>
                    <a:pt x="1215241" y="2323605"/>
                    <a:pt x="1170196" y="2327699"/>
                    <a:pt x="1128156" y="2315688"/>
                  </a:cubicBezTo>
                  <a:cubicBezTo>
                    <a:pt x="1112008" y="2311074"/>
                    <a:pt x="1105432" y="2290813"/>
                    <a:pt x="1092530" y="2280062"/>
                  </a:cubicBezTo>
                  <a:cubicBezTo>
                    <a:pt x="1041578" y="2237601"/>
                    <a:pt x="1068588" y="2277457"/>
                    <a:pt x="1021278" y="2220685"/>
                  </a:cubicBezTo>
                  <a:cubicBezTo>
                    <a:pt x="1012141" y="2209721"/>
                    <a:pt x="1005091" y="2197162"/>
                    <a:pt x="997527" y="2185059"/>
                  </a:cubicBezTo>
                  <a:cubicBezTo>
                    <a:pt x="985294" y="2165486"/>
                    <a:pt x="976677" y="2143415"/>
                    <a:pt x="961901" y="2125683"/>
                  </a:cubicBezTo>
                  <a:cubicBezTo>
                    <a:pt x="936814" y="2095579"/>
                    <a:pt x="906483" y="2070264"/>
                    <a:pt x="878774" y="2042555"/>
                  </a:cubicBezTo>
                  <a:lnTo>
                    <a:pt x="831273" y="1995054"/>
                  </a:lnTo>
                  <a:cubicBezTo>
                    <a:pt x="819398" y="1983179"/>
                    <a:pt x="809621" y="1968744"/>
                    <a:pt x="795647" y="1959428"/>
                  </a:cubicBezTo>
                  <a:lnTo>
                    <a:pt x="760021" y="1935677"/>
                  </a:lnTo>
                  <a:cubicBezTo>
                    <a:pt x="687134" y="1826351"/>
                    <a:pt x="803966" y="1996546"/>
                    <a:pt x="688769" y="1852550"/>
                  </a:cubicBezTo>
                  <a:cubicBezTo>
                    <a:pt x="670937" y="1830260"/>
                    <a:pt x="657637" y="1804683"/>
                    <a:pt x="641267" y="1781298"/>
                  </a:cubicBezTo>
                  <a:cubicBezTo>
                    <a:pt x="629917" y="1765084"/>
                    <a:pt x="615461" y="1750981"/>
                    <a:pt x="605641" y="1733797"/>
                  </a:cubicBezTo>
                  <a:cubicBezTo>
                    <a:pt x="583684" y="1695372"/>
                    <a:pt x="566057" y="1654628"/>
                    <a:pt x="546265" y="1615044"/>
                  </a:cubicBezTo>
                  <a:lnTo>
                    <a:pt x="522514" y="1567542"/>
                  </a:lnTo>
                  <a:lnTo>
                    <a:pt x="498763" y="1520041"/>
                  </a:lnTo>
                  <a:cubicBezTo>
                    <a:pt x="493165" y="1508845"/>
                    <a:pt x="493832" y="1494830"/>
                    <a:pt x="486888" y="1484415"/>
                  </a:cubicBezTo>
                  <a:cubicBezTo>
                    <a:pt x="477572" y="1470441"/>
                    <a:pt x="463137" y="1460664"/>
                    <a:pt x="451262" y="1448789"/>
                  </a:cubicBezTo>
                  <a:cubicBezTo>
                    <a:pt x="447304" y="1421080"/>
                    <a:pt x="446176" y="1392817"/>
                    <a:pt x="439387" y="1365662"/>
                  </a:cubicBezTo>
                  <a:cubicBezTo>
                    <a:pt x="427766" y="1319180"/>
                    <a:pt x="415790" y="1306516"/>
                    <a:pt x="391885" y="1270659"/>
                  </a:cubicBezTo>
                  <a:cubicBezTo>
                    <a:pt x="387927" y="1258784"/>
                    <a:pt x="385608" y="1246229"/>
                    <a:pt x="380010" y="1235033"/>
                  </a:cubicBezTo>
                  <a:cubicBezTo>
                    <a:pt x="373627" y="1222267"/>
                    <a:pt x="361882" y="1212525"/>
                    <a:pt x="356260" y="1199407"/>
                  </a:cubicBezTo>
                  <a:cubicBezTo>
                    <a:pt x="349831" y="1184406"/>
                    <a:pt x="348868" y="1167599"/>
                    <a:pt x="344384" y="1151906"/>
                  </a:cubicBezTo>
                  <a:cubicBezTo>
                    <a:pt x="334600" y="1117664"/>
                    <a:pt x="304800" y="1092529"/>
                    <a:pt x="296883" y="1080654"/>
                  </a:cubicBezTo>
                  <a:close/>
                </a:path>
              </a:pathLst>
            </a:cu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7" name="รูปแบบอิสระ 6"/>
            <p:cNvSpPr/>
            <p:nvPr/>
          </p:nvSpPr>
          <p:spPr>
            <a:xfrm>
              <a:off x="2937139" y="3293577"/>
              <a:ext cx="1376145" cy="1950377"/>
            </a:xfrm>
            <a:custGeom>
              <a:avLst/>
              <a:gdLst>
                <a:gd name="connsiteX0" fmla="*/ 118754 w 1484416"/>
                <a:gd name="connsiteY0" fmla="*/ 1735426 h 1998700"/>
                <a:gd name="connsiteX1" fmla="*/ 118754 w 1484416"/>
                <a:gd name="connsiteY1" fmla="*/ 1735426 h 1998700"/>
                <a:gd name="connsiteX2" fmla="*/ 154380 w 1484416"/>
                <a:gd name="connsiteY2" fmla="*/ 1640423 h 1998700"/>
                <a:gd name="connsiteX3" fmla="*/ 190006 w 1484416"/>
                <a:gd name="connsiteY3" fmla="*/ 1616672 h 1998700"/>
                <a:gd name="connsiteX4" fmla="*/ 225632 w 1484416"/>
                <a:gd name="connsiteY4" fmla="*/ 1569171 h 1998700"/>
                <a:gd name="connsiteX5" fmla="*/ 249382 w 1484416"/>
                <a:gd name="connsiteY5" fmla="*/ 1533545 h 1998700"/>
                <a:gd name="connsiteX6" fmla="*/ 285008 w 1484416"/>
                <a:gd name="connsiteY6" fmla="*/ 1509795 h 1998700"/>
                <a:gd name="connsiteX7" fmla="*/ 296884 w 1484416"/>
                <a:gd name="connsiteY7" fmla="*/ 1474169 h 1998700"/>
                <a:gd name="connsiteX8" fmla="*/ 261258 w 1484416"/>
                <a:gd name="connsiteY8" fmla="*/ 1379166 h 1998700"/>
                <a:gd name="connsiteX9" fmla="*/ 225632 w 1484416"/>
                <a:gd name="connsiteY9" fmla="*/ 1367291 h 1998700"/>
                <a:gd name="connsiteX10" fmla="*/ 213756 w 1484416"/>
                <a:gd name="connsiteY10" fmla="*/ 1331665 h 1998700"/>
                <a:gd name="connsiteX11" fmla="*/ 237507 w 1484416"/>
                <a:gd name="connsiteY11" fmla="*/ 1236662 h 1998700"/>
                <a:gd name="connsiteX12" fmla="*/ 201881 w 1484416"/>
                <a:gd name="connsiteY12" fmla="*/ 1212911 h 1998700"/>
                <a:gd name="connsiteX13" fmla="*/ 130629 w 1484416"/>
                <a:gd name="connsiteY13" fmla="*/ 1189161 h 1998700"/>
                <a:gd name="connsiteX14" fmla="*/ 118754 w 1484416"/>
                <a:gd name="connsiteY14" fmla="*/ 1153535 h 1998700"/>
                <a:gd name="connsiteX15" fmla="*/ 106878 w 1484416"/>
                <a:gd name="connsiteY15" fmla="*/ 1011031 h 1998700"/>
                <a:gd name="connsiteX16" fmla="*/ 47502 w 1484416"/>
                <a:gd name="connsiteY16" fmla="*/ 939779 h 1998700"/>
                <a:gd name="connsiteX17" fmla="*/ 23751 w 1484416"/>
                <a:gd name="connsiteY17" fmla="*/ 904153 h 1998700"/>
                <a:gd name="connsiteX18" fmla="*/ 35626 w 1484416"/>
                <a:gd name="connsiteY18" fmla="*/ 797275 h 1998700"/>
                <a:gd name="connsiteX19" fmla="*/ 47502 w 1484416"/>
                <a:gd name="connsiteY19" fmla="*/ 761649 h 1998700"/>
                <a:gd name="connsiteX20" fmla="*/ 11876 w 1484416"/>
                <a:gd name="connsiteY20" fmla="*/ 595395 h 1998700"/>
                <a:gd name="connsiteX21" fmla="*/ 0 w 1484416"/>
                <a:gd name="connsiteY21" fmla="*/ 559769 h 1998700"/>
                <a:gd name="connsiteX22" fmla="*/ 59377 w 1484416"/>
                <a:gd name="connsiteY22" fmla="*/ 500392 h 1998700"/>
                <a:gd name="connsiteX23" fmla="*/ 106878 w 1484416"/>
                <a:gd name="connsiteY23" fmla="*/ 488517 h 1998700"/>
                <a:gd name="connsiteX24" fmla="*/ 142504 w 1484416"/>
                <a:gd name="connsiteY24" fmla="*/ 464766 h 1998700"/>
                <a:gd name="connsiteX25" fmla="*/ 225632 w 1484416"/>
                <a:gd name="connsiteY25" fmla="*/ 417265 h 1998700"/>
                <a:gd name="connsiteX26" fmla="*/ 225632 w 1484416"/>
                <a:gd name="connsiteY26" fmla="*/ 262885 h 1998700"/>
                <a:gd name="connsiteX27" fmla="*/ 213756 w 1484416"/>
                <a:gd name="connsiteY27" fmla="*/ 215384 h 1998700"/>
                <a:gd name="connsiteX28" fmla="*/ 190006 w 1484416"/>
                <a:gd name="connsiteY28" fmla="*/ 179758 h 1998700"/>
                <a:gd name="connsiteX29" fmla="*/ 237507 w 1484416"/>
                <a:gd name="connsiteY29" fmla="*/ 72880 h 1998700"/>
                <a:gd name="connsiteX30" fmla="*/ 308759 w 1484416"/>
                <a:gd name="connsiteY30" fmla="*/ 25379 h 1998700"/>
                <a:gd name="connsiteX31" fmla="*/ 356260 w 1484416"/>
                <a:gd name="connsiteY31" fmla="*/ 13504 h 1998700"/>
                <a:gd name="connsiteX32" fmla="*/ 391886 w 1484416"/>
                <a:gd name="connsiteY32" fmla="*/ 37254 h 1998700"/>
                <a:gd name="connsiteX33" fmla="*/ 427512 w 1484416"/>
                <a:gd name="connsiteY33" fmla="*/ 72880 h 1998700"/>
                <a:gd name="connsiteX34" fmla="*/ 522515 w 1484416"/>
                <a:gd name="connsiteY34" fmla="*/ 61005 h 1998700"/>
                <a:gd name="connsiteX35" fmla="*/ 712520 w 1484416"/>
                <a:gd name="connsiteY35" fmla="*/ 13504 h 1998700"/>
                <a:gd name="connsiteX36" fmla="*/ 724395 w 1484416"/>
                <a:gd name="connsiteY36" fmla="*/ 49130 h 1998700"/>
                <a:gd name="connsiteX37" fmla="*/ 760021 w 1484416"/>
                <a:gd name="connsiteY37" fmla="*/ 262885 h 1998700"/>
                <a:gd name="connsiteX38" fmla="*/ 807523 w 1484416"/>
                <a:gd name="connsiteY38" fmla="*/ 334137 h 1998700"/>
                <a:gd name="connsiteX39" fmla="*/ 926276 w 1484416"/>
                <a:gd name="connsiteY39" fmla="*/ 690397 h 1998700"/>
                <a:gd name="connsiteX40" fmla="*/ 1009403 w 1484416"/>
                <a:gd name="connsiteY40" fmla="*/ 785400 h 1998700"/>
                <a:gd name="connsiteX41" fmla="*/ 1128156 w 1484416"/>
                <a:gd name="connsiteY41" fmla="*/ 797275 h 1998700"/>
                <a:gd name="connsiteX42" fmla="*/ 1068780 w 1484416"/>
                <a:gd name="connsiteY42" fmla="*/ 880402 h 1998700"/>
                <a:gd name="connsiteX43" fmla="*/ 1080655 w 1484416"/>
                <a:gd name="connsiteY43" fmla="*/ 1022906 h 1998700"/>
                <a:gd name="connsiteX44" fmla="*/ 1116281 w 1484416"/>
                <a:gd name="connsiteY44" fmla="*/ 1058532 h 1998700"/>
                <a:gd name="connsiteX45" fmla="*/ 1128156 w 1484416"/>
                <a:gd name="connsiteY45" fmla="*/ 1094158 h 1998700"/>
                <a:gd name="connsiteX46" fmla="*/ 1163782 w 1484416"/>
                <a:gd name="connsiteY46" fmla="*/ 1129784 h 1998700"/>
                <a:gd name="connsiteX47" fmla="*/ 1187533 w 1484416"/>
                <a:gd name="connsiteY47" fmla="*/ 1177285 h 1998700"/>
                <a:gd name="connsiteX48" fmla="*/ 1223159 w 1484416"/>
                <a:gd name="connsiteY48" fmla="*/ 1212911 h 1998700"/>
                <a:gd name="connsiteX49" fmla="*/ 1246910 w 1484416"/>
                <a:gd name="connsiteY49" fmla="*/ 1248537 h 1998700"/>
                <a:gd name="connsiteX50" fmla="*/ 1282536 w 1484416"/>
                <a:gd name="connsiteY50" fmla="*/ 1284163 h 1998700"/>
                <a:gd name="connsiteX51" fmla="*/ 1377538 w 1484416"/>
                <a:gd name="connsiteY51" fmla="*/ 1391041 h 1998700"/>
                <a:gd name="connsiteX52" fmla="*/ 1460665 w 1484416"/>
                <a:gd name="connsiteY52" fmla="*/ 1450418 h 1998700"/>
                <a:gd name="connsiteX53" fmla="*/ 1472541 w 1484416"/>
                <a:gd name="connsiteY53" fmla="*/ 1497919 h 1998700"/>
                <a:gd name="connsiteX54" fmla="*/ 1484416 w 1484416"/>
                <a:gd name="connsiteY54" fmla="*/ 1533545 h 1998700"/>
                <a:gd name="connsiteX55" fmla="*/ 1460665 w 1484416"/>
                <a:gd name="connsiteY55" fmla="*/ 1616672 h 1998700"/>
                <a:gd name="connsiteX56" fmla="*/ 1413164 w 1484416"/>
                <a:gd name="connsiteY56" fmla="*/ 1687924 h 1998700"/>
                <a:gd name="connsiteX57" fmla="*/ 1389413 w 1484416"/>
                <a:gd name="connsiteY57" fmla="*/ 1723550 h 1998700"/>
                <a:gd name="connsiteX58" fmla="*/ 1365663 w 1484416"/>
                <a:gd name="connsiteY58" fmla="*/ 1806678 h 1998700"/>
                <a:gd name="connsiteX59" fmla="*/ 1341912 w 1484416"/>
                <a:gd name="connsiteY59" fmla="*/ 1984808 h 1998700"/>
                <a:gd name="connsiteX60" fmla="*/ 1270660 w 1484416"/>
                <a:gd name="connsiteY60" fmla="*/ 1937306 h 1998700"/>
                <a:gd name="connsiteX61" fmla="*/ 1199408 w 1484416"/>
                <a:gd name="connsiteY61" fmla="*/ 1913556 h 1998700"/>
                <a:gd name="connsiteX62" fmla="*/ 831273 w 1484416"/>
                <a:gd name="connsiteY62" fmla="*/ 1913556 h 1998700"/>
                <a:gd name="connsiteX63" fmla="*/ 724395 w 1484416"/>
                <a:gd name="connsiteY63" fmla="*/ 1830428 h 1998700"/>
                <a:gd name="connsiteX64" fmla="*/ 688769 w 1484416"/>
                <a:gd name="connsiteY64" fmla="*/ 1759176 h 1998700"/>
                <a:gd name="connsiteX65" fmla="*/ 653143 w 1484416"/>
                <a:gd name="connsiteY65" fmla="*/ 1735426 h 1998700"/>
                <a:gd name="connsiteX66" fmla="*/ 570016 w 1484416"/>
                <a:gd name="connsiteY66" fmla="*/ 1747301 h 1998700"/>
                <a:gd name="connsiteX67" fmla="*/ 534390 w 1484416"/>
                <a:gd name="connsiteY67" fmla="*/ 1818553 h 1998700"/>
                <a:gd name="connsiteX68" fmla="*/ 498764 w 1484416"/>
                <a:gd name="connsiteY68" fmla="*/ 1842304 h 1998700"/>
                <a:gd name="connsiteX69" fmla="*/ 391886 w 1484416"/>
                <a:gd name="connsiteY69" fmla="*/ 1782927 h 1998700"/>
                <a:gd name="connsiteX70" fmla="*/ 249382 w 1484416"/>
                <a:gd name="connsiteY70" fmla="*/ 1747301 h 1998700"/>
                <a:gd name="connsiteX71" fmla="*/ 201881 w 1484416"/>
                <a:gd name="connsiteY71" fmla="*/ 1735426 h 1998700"/>
                <a:gd name="connsiteX72" fmla="*/ 166255 w 1484416"/>
                <a:gd name="connsiteY72" fmla="*/ 1723550 h 1998700"/>
                <a:gd name="connsiteX73" fmla="*/ 118754 w 1484416"/>
                <a:gd name="connsiteY73" fmla="*/ 1735426 h 199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84416" h="1998700">
                  <a:moveTo>
                    <a:pt x="118754" y="1735426"/>
                  </a:moveTo>
                  <a:lnTo>
                    <a:pt x="118754" y="1735426"/>
                  </a:lnTo>
                  <a:cubicBezTo>
                    <a:pt x="130629" y="1703758"/>
                    <a:pt x="136979" y="1669424"/>
                    <a:pt x="154380" y="1640423"/>
                  </a:cubicBezTo>
                  <a:cubicBezTo>
                    <a:pt x="161723" y="1628184"/>
                    <a:pt x="179914" y="1626764"/>
                    <a:pt x="190006" y="1616672"/>
                  </a:cubicBezTo>
                  <a:cubicBezTo>
                    <a:pt x="204001" y="1602677"/>
                    <a:pt x="214128" y="1585277"/>
                    <a:pt x="225632" y="1569171"/>
                  </a:cubicBezTo>
                  <a:cubicBezTo>
                    <a:pt x="233928" y="1557557"/>
                    <a:pt x="239290" y="1543637"/>
                    <a:pt x="249382" y="1533545"/>
                  </a:cubicBezTo>
                  <a:cubicBezTo>
                    <a:pt x="259474" y="1523453"/>
                    <a:pt x="273133" y="1517712"/>
                    <a:pt x="285008" y="1509795"/>
                  </a:cubicBezTo>
                  <a:cubicBezTo>
                    <a:pt x="288967" y="1497920"/>
                    <a:pt x="296884" y="1486687"/>
                    <a:pt x="296884" y="1474169"/>
                  </a:cubicBezTo>
                  <a:cubicBezTo>
                    <a:pt x="296884" y="1447134"/>
                    <a:pt x="285827" y="1398822"/>
                    <a:pt x="261258" y="1379166"/>
                  </a:cubicBezTo>
                  <a:cubicBezTo>
                    <a:pt x="251483" y="1371346"/>
                    <a:pt x="237507" y="1371249"/>
                    <a:pt x="225632" y="1367291"/>
                  </a:cubicBezTo>
                  <a:cubicBezTo>
                    <a:pt x="221673" y="1355416"/>
                    <a:pt x="209798" y="1343540"/>
                    <a:pt x="213756" y="1331665"/>
                  </a:cubicBezTo>
                  <a:cubicBezTo>
                    <a:pt x="234009" y="1270905"/>
                    <a:pt x="288305" y="1325561"/>
                    <a:pt x="237507" y="1236662"/>
                  </a:cubicBezTo>
                  <a:cubicBezTo>
                    <a:pt x="230426" y="1224270"/>
                    <a:pt x="214923" y="1218708"/>
                    <a:pt x="201881" y="1212911"/>
                  </a:cubicBezTo>
                  <a:cubicBezTo>
                    <a:pt x="179003" y="1202743"/>
                    <a:pt x="130629" y="1189161"/>
                    <a:pt x="130629" y="1189161"/>
                  </a:cubicBezTo>
                  <a:cubicBezTo>
                    <a:pt x="126671" y="1177286"/>
                    <a:pt x="120408" y="1165943"/>
                    <a:pt x="118754" y="1153535"/>
                  </a:cubicBezTo>
                  <a:cubicBezTo>
                    <a:pt x="112454" y="1106287"/>
                    <a:pt x="116226" y="1057771"/>
                    <a:pt x="106878" y="1011031"/>
                  </a:cubicBezTo>
                  <a:cubicBezTo>
                    <a:pt x="102222" y="987753"/>
                    <a:pt x="59790" y="954524"/>
                    <a:pt x="47502" y="939779"/>
                  </a:cubicBezTo>
                  <a:cubicBezTo>
                    <a:pt x="38365" y="928815"/>
                    <a:pt x="31668" y="916028"/>
                    <a:pt x="23751" y="904153"/>
                  </a:cubicBezTo>
                  <a:cubicBezTo>
                    <a:pt x="3960" y="844777"/>
                    <a:pt x="7917" y="880401"/>
                    <a:pt x="35626" y="797275"/>
                  </a:cubicBezTo>
                  <a:lnTo>
                    <a:pt x="47502" y="761649"/>
                  </a:lnTo>
                  <a:cubicBezTo>
                    <a:pt x="32521" y="641809"/>
                    <a:pt x="45718" y="696919"/>
                    <a:pt x="11876" y="595395"/>
                  </a:cubicBezTo>
                  <a:lnTo>
                    <a:pt x="0" y="559769"/>
                  </a:lnTo>
                  <a:cubicBezTo>
                    <a:pt x="27709" y="476642"/>
                    <a:pt x="0" y="480600"/>
                    <a:pt x="59377" y="500392"/>
                  </a:cubicBezTo>
                  <a:cubicBezTo>
                    <a:pt x="75211" y="496434"/>
                    <a:pt x="91877" y="494946"/>
                    <a:pt x="106878" y="488517"/>
                  </a:cubicBezTo>
                  <a:cubicBezTo>
                    <a:pt x="119996" y="482895"/>
                    <a:pt x="130112" y="471847"/>
                    <a:pt x="142504" y="464766"/>
                  </a:cubicBezTo>
                  <a:cubicBezTo>
                    <a:pt x="247985" y="404491"/>
                    <a:pt x="138825" y="475135"/>
                    <a:pt x="225632" y="417265"/>
                  </a:cubicBezTo>
                  <a:cubicBezTo>
                    <a:pt x="248848" y="347615"/>
                    <a:pt x="242689" y="382284"/>
                    <a:pt x="225632" y="262885"/>
                  </a:cubicBezTo>
                  <a:cubicBezTo>
                    <a:pt x="223324" y="246728"/>
                    <a:pt x="220185" y="230385"/>
                    <a:pt x="213756" y="215384"/>
                  </a:cubicBezTo>
                  <a:cubicBezTo>
                    <a:pt x="208134" y="202266"/>
                    <a:pt x="197923" y="191633"/>
                    <a:pt x="190006" y="179758"/>
                  </a:cubicBezTo>
                  <a:cubicBezTo>
                    <a:pt x="198852" y="153218"/>
                    <a:pt x="210938" y="96128"/>
                    <a:pt x="237507" y="72880"/>
                  </a:cubicBezTo>
                  <a:cubicBezTo>
                    <a:pt x="258989" y="54083"/>
                    <a:pt x="281067" y="32302"/>
                    <a:pt x="308759" y="25379"/>
                  </a:cubicBezTo>
                  <a:lnTo>
                    <a:pt x="356260" y="13504"/>
                  </a:lnTo>
                  <a:cubicBezTo>
                    <a:pt x="368135" y="21421"/>
                    <a:pt x="380922" y="28117"/>
                    <a:pt x="391886" y="37254"/>
                  </a:cubicBezTo>
                  <a:cubicBezTo>
                    <a:pt x="404788" y="48005"/>
                    <a:pt x="410989" y="69876"/>
                    <a:pt x="427512" y="72880"/>
                  </a:cubicBezTo>
                  <a:cubicBezTo>
                    <a:pt x="458911" y="78589"/>
                    <a:pt x="490847" y="64963"/>
                    <a:pt x="522515" y="61005"/>
                  </a:cubicBezTo>
                  <a:cubicBezTo>
                    <a:pt x="571271" y="-12131"/>
                    <a:pt x="554656" y="-7545"/>
                    <a:pt x="712520" y="13504"/>
                  </a:cubicBezTo>
                  <a:cubicBezTo>
                    <a:pt x="724928" y="15158"/>
                    <a:pt x="720437" y="37255"/>
                    <a:pt x="724395" y="49130"/>
                  </a:cubicBezTo>
                  <a:cubicBezTo>
                    <a:pt x="738350" y="216582"/>
                    <a:pt x="721198" y="146413"/>
                    <a:pt x="760021" y="262885"/>
                  </a:cubicBezTo>
                  <a:cubicBezTo>
                    <a:pt x="769047" y="289965"/>
                    <a:pt x="807523" y="334137"/>
                    <a:pt x="807523" y="334137"/>
                  </a:cubicBezTo>
                  <a:lnTo>
                    <a:pt x="926276" y="690397"/>
                  </a:lnTo>
                  <a:cubicBezTo>
                    <a:pt x="932984" y="710519"/>
                    <a:pt x="974382" y="777318"/>
                    <a:pt x="1009403" y="785400"/>
                  </a:cubicBezTo>
                  <a:cubicBezTo>
                    <a:pt x="1048166" y="794345"/>
                    <a:pt x="1088572" y="793317"/>
                    <a:pt x="1128156" y="797275"/>
                  </a:cubicBezTo>
                  <a:cubicBezTo>
                    <a:pt x="1100448" y="880402"/>
                    <a:pt x="1128157" y="860610"/>
                    <a:pt x="1068780" y="880402"/>
                  </a:cubicBezTo>
                  <a:cubicBezTo>
                    <a:pt x="1072738" y="927903"/>
                    <a:pt x="1068373" y="976849"/>
                    <a:pt x="1080655" y="1022906"/>
                  </a:cubicBezTo>
                  <a:cubicBezTo>
                    <a:pt x="1084982" y="1039133"/>
                    <a:pt x="1106965" y="1044558"/>
                    <a:pt x="1116281" y="1058532"/>
                  </a:cubicBezTo>
                  <a:cubicBezTo>
                    <a:pt x="1123225" y="1068947"/>
                    <a:pt x="1121212" y="1083743"/>
                    <a:pt x="1128156" y="1094158"/>
                  </a:cubicBezTo>
                  <a:cubicBezTo>
                    <a:pt x="1137472" y="1108132"/>
                    <a:pt x="1154020" y="1116118"/>
                    <a:pt x="1163782" y="1129784"/>
                  </a:cubicBezTo>
                  <a:cubicBezTo>
                    <a:pt x="1174072" y="1144189"/>
                    <a:pt x="1177243" y="1162880"/>
                    <a:pt x="1187533" y="1177285"/>
                  </a:cubicBezTo>
                  <a:cubicBezTo>
                    <a:pt x="1197295" y="1190951"/>
                    <a:pt x="1212408" y="1200009"/>
                    <a:pt x="1223159" y="1212911"/>
                  </a:cubicBezTo>
                  <a:cubicBezTo>
                    <a:pt x="1232296" y="1223875"/>
                    <a:pt x="1237773" y="1237573"/>
                    <a:pt x="1246910" y="1248537"/>
                  </a:cubicBezTo>
                  <a:cubicBezTo>
                    <a:pt x="1257661" y="1261439"/>
                    <a:pt x="1271785" y="1271261"/>
                    <a:pt x="1282536" y="1284163"/>
                  </a:cubicBezTo>
                  <a:cubicBezTo>
                    <a:pt x="1318394" y="1327193"/>
                    <a:pt x="1311546" y="1358044"/>
                    <a:pt x="1377538" y="1391041"/>
                  </a:cubicBezTo>
                  <a:cubicBezTo>
                    <a:pt x="1440060" y="1422303"/>
                    <a:pt x="1412521" y="1402274"/>
                    <a:pt x="1460665" y="1450418"/>
                  </a:cubicBezTo>
                  <a:cubicBezTo>
                    <a:pt x="1464624" y="1466252"/>
                    <a:pt x="1468057" y="1482226"/>
                    <a:pt x="1472541" y="1497919"/>
                  </a:cubicBezTo>
                  <a:cubicBezTo>
                    <a:pt x="1475980" y="1509955"/>
                    <a:pt x="1484416" y="1521027"/>
                    <a:pt x="1484416" y="1533545"/>
                  </a:cubicBezTo>
                  <a:cubicBezTo>
                    <a:pt x="1484416" y="1539698"/>
                    <a:pt x="1466266" y="1606590"/>
                    <a:pt x="1460665" y="1616672"/>
                  </a:cubicBezTo>
                  <a:cubicBezTo>
                    <a:pt x="1446802" y="1641625"/>
                    <a:pt x="1428998" y="1664173"/>
                    <a:pt x="1413164" y="1687924"/>
                  </a:cubicBezTo>
                  <a:lnTo>
                    <a:pt x="1389413" y="1723550"/>
                  </a:lnTo>
                  <a:cubicBezTo>
                    <a:pt x="1383813" y="1740351"/>
                    <a:pt x="1365663" y="1791766"/>
                    <a:pt x="1365663" y="1806678"/>
                  </a:cubicBezTo>
                  <a:cubicBezTo>
                    <a:pt x="1365663" y="2004958"/>
                    <a:pt x="1440237" y="2017582"/>
                    <a:pt x="1341912" y="1984808"/>
                  </a:cubicBezTo>
                  <a:lnTo>
                    <a:pt x="1270660" y="1937306"/>
                  </a:lnTo>
                  <a:cubicBezTo>
                    <a:pt x="1249829" y="1923419"/>
                    <a:pt x="1199408" y="1913556"/>
                    <a:pt x="1199408" y="1913556"/>
                  </a:cubicBezTo>
                  <a:cubicBezTo>
                    <a:pt x="1178458" y="1914508"/>
                    <a:pt x="911259" y="1940218"/>
                    <a:pt x="831273" y="1913556"/>
                  </a:cubicBezTo>
                  <a:cubicBezTo>
                    <a:pt x="788661" y="1899352"/>
                    <a:pt x="755134" y="1861167"/>
                    <a:pt x="724395" y="1830428"/>
                  </a:cubicBezTo>
                  <a:cubicBezTo>
                    <a:pt x="714737" y="1801452"/>
                    <a:pt x="711790" y="1782197"/>
                    <a:pt x="688769" y="1759176"/>
                  </a:cubicBezTo>
                  <a:cubicBezTo>
                    <a:pt x="678677" y="1749084"/>
                    <a:pt x="665018" y="1743343"/>
                    <a:pt x="653143" y="1735426"/>
                  </a:cubicBezTo>
                  <a:cubicBezTo>
                    <a:pt x="625434" y="1739384"/>
                    <a:pt x="595594" y="1735933"/>
                    <a:pt x="570016" y="1747301"/>
                  </a:cubicBezTo>
                  <a:cubicBezTo>
                    <a:pt x="538947" y="1761109"/>
                    <a:pt x="551107" y="1797657"/>
                    <a:pt x="534390" y="1818553"/>
                  </a:cubicBezTo>
                  <a:cubicBezTo>
                    <a:pt x="525474" y="1829698"/>
                    <a:pt x="510639" y="1834387"/>
                    <a:pt x="498764" y="1842304"/>
                  </a:cubicBezTo>
                  <a:cubicBezTo>
                    <a:pt x="436058" y="1821401"/>
                    <a:pt x="473553" y="1837372"/>
                    <a:pt x="391886" y="1782927"/>
                  </a:cubicBezTo>
                  <a:cubicBezTo>
                    <a:pt x="357874" y="1760253"/>
                    <a:pt x="287543" y="1754933"/>
                    <a:pt x="249382" y="1747301"/>
                  </a:cubicBezTo>
                  <a:cubicBezTo>
                    <a:pt x="233378" y="1744100"/>
                    <a:pt x="217574" y="1739910"/>
                    <a:pt x="201881" y="1735426"/>
                  </a:cubicBezTo>
                  <a:cubicBezTo>
                    <a:pt x="189845" y="1731987"/>
                    <a:pt x="178602" y="1725608"/>
                    <a:pt x="166255" y="1723550"/>
                  </a:cubicBezTo>
                  <a:cubicBezTo>
                    <a:pt x="154541" y="1721598"/>
                    <a:pt x="126671" y="1733447"/>
                    <a:pt x="118754" y="1735426"/>
                  </a:cubicBezTo>
                  <a:close/>
                </a:path>
              </a:pathLst>
            </a:cu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0613" y="3040876"/>
              <a:ext cx="1335674" cy="59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จังหวัดเลย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6410" y="3960917"/>
              <a:ext cx="1585721" cy="1082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จังหวัด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หนองบัวลำภู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8673" y="2169304"/>
              <a:ext cx="2000732" cy="59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จังหวัดหนองคาย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20730" y="1897576"/>
              <a:ext cx="1712483" cy="59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จังหวัดบึงกาฬ</a:t>
              </a:r>
            </a:p>
          </p:txBody>
        </p:sp>
        <p:sp>
          <p:nvSpPr>
            <p:cNvPr id="8" name="รูปแบบอิสระ 7"/>
            <p:cNvSpPr/>
            <p:nvPr/>
          </p:nvSpPr>
          <p:spPr>
            <a:xfrm>
              <a:off x="5436218" y="2472403"/>
              <a:ext cx="2399997" cy="2700053"/>
            </a:xfrm>
            <a:custGeom>
              <a:avLst/>
              <a:gdLst>
                <a:gd name="connsiteX0" fmla="*/ 1508166 w 2588821"/>
                <a:gd name="connsiteY0" fmla="*/ 2766951 h 2766951"/>
                <a:gd name="connsiteX1" fmla="*/ 1508166 w 2588821"/>
                <a:gd name="connsiteY1" fmla="*/ 2766951 h 2766951"/>
                <a:gd name="connsiteX2" fmla="*/ 1413164 w 2588821"/>
                <a:gd name="connsiteY2" fmla="*/ 2719450 h 2766951"/>
                <a:gd name="connsiteX3" fmla="*/ 1341912 w 2588821"/>
                <a:gd name="connsiteY3" fmla="*/ 2695699 h 2766951"/>
                <a:gd name="connsiteX4" fmla="*/ 1306286 w 2588821"/>
                <a:gd name="connsiteY4" fmla="*/ 2683824 h 2766951"/>
                <a:gd name="connsiteX5" fmla="*/ 1235034 w 2588821"/>
                <a:gd name="connsiteY5" fmla="*/ 2624447 h 2766951"/>
                <a:gd name="connsiteX6" fmla="*/ 1199408 w 2588821"/>
                <a:gd name="connsiteY6" fmla="*/ 2600696 h 2766951"/>
                <a:gd name="connsiteX7" fmla="*/ 1151907 w 2588821"/>
                <a:gd name="connsiteY7" fmla="*/ 2565070 h 2766951"/>
                <a:gd name="connsiteX8" fmla="*/ 1116281 w 2588821"/>
                <a:gd name="connsiteY8" fmla="*/ 2553195 h 2766951"/>
                <a:gd name="connsiteX9" fmla="*/ 1128156 w 2588821"/>
                <a:gd name="connsiteY9" fmla="*/ 2493818 h 2766951"/>
                <a:gd name="connsiteX10" fmla="*/ 1140031 w 2588821"/>
                <a:gd name="connsiteY10" fmla="*/ 2458192 h 2766951"/>
                <a:gd name="connsiteX11" fmla="*/ 1092530 w 2588821"/>
                <a:gd name="connsiteY11" fmla="*/ 2351315 h 2766951"/>
                <a:gd name="connsiteX12" fmla="*/ 1056904 w 2588821"/>
                <a:gd name="connsiteY12" fmla="*/ 2339439 h 2766951"/>
                <a:gd name="connsiteX13" fmla="*/ 914400 w 2588821"/>
                <a:gd name="connsiteY13" fmla="*/ 2303813 h 2766951"/>
                <a:gd name="connsiteX14" fmla="*/ 878774 w 2588821"/>
                <a:gd name="connsiteY14" fmla="*/ 2280063 h 2766951"/>
                <a:gd name="connsiteX15" fmla="*/ 831273 w 2588821"/>
                <a:gd name="connsiteY15" fmla="*/ 2256312 h 2766951"/>
                <a:gd name="connsiteX16" fmla="*/ 819398 w 2588821"/>
                <a:gd name="connsiteY16" fmla="*/ 2220686 h 2766951"/>
                <a:gd name="connsiteX17" fmla="*/ 831273 w 2588821"/>
                <a:gd name="connsiteY17" fmla="*/ 2161309 h 2766951"/>
                <a:gd name="connsiteX18" fmla="*/ 843148 w 2588821"/>
                <a:gd name="connsiteY18" fmla="*/ 2030681 h 2766951"/>
                <a:gd name="connsiteX19" fmla="*/ 795647 w 2588821"/>
                <a:gd name="connsiteY19" fmla="*/ 1959429 h 2766951"/>
                <a:gd name="connsiteX20" fmla="*/ 783772 w 2588821"/>
                <a:gd name="connsiteY20" fmla="*/ 1923803 h 2766951"/>
                <a:gd name="connsiteX21" fmla="*/ 748146 w 2588821"/>
                <a:gd name="connsiteY21" fmla="*/ 1935678 h 2766951"/>
                <a:gd name="connsiteX22" fmla="*/ 700644 w 2588821"/>
                <a:gd name="connsiteY22" fmla="*/ 1947553 h 2766951"/>
                <a:gd name="connsiteX23" fmla="*/ 605642 w 2588821"/>
                <a:gd name="connsiteY23" fmla="*/ 1935678 h 2766951"/>
                <a:gd name="connsiteX24" fmla="*/ 546265 w 2588821"/>
                <a:gd name="connsiteY24" fmla="*/ 1876302 h 2766951"/>
                <a:gd name="connsiteX25" fmla="*/ 486888 w 2588821"/>
                <a:gd name="connsiteY25" fmla="*/ 1793174 h 2766951"/>
                <a:gd name="connsiteX26" fmla="*/ 356260 w 2588821"/>
                <a:gd name="connsiteY26" fmla="*/ 1805050 h 2766951"/>
                <a:gd name="connsiteX27" fmla="*/ 273133 w 2588821"/>
                <a:gd name="connsiteY27" fmla="*/ 1793174 h 2766951"/>
                <a:gd name="connsiteX28" fmla="*/ 213756 w 2588821"/>
                <a:gd name="connsiteY28" fmla="*/ 1781299 h 2766951"/>
                <a:gd name="connsiteX29" fmla="*/ 178130 w 2588821"/>
                <a:gd name="connsiteY29" fmla="*/ 1769424 h 2766951"/>
                <a:gd name="connsiteX30" fmla="*/ 130629 w 2588821"/>
                <a:gd name="connsiteY30" fmla="*/ 1757548 h 2766951"/>
                <a:gd name="connsiteX31" fmla="*/ 47501 w 2588821"/>
                <a:gd name="connsiteY31" fmla="*/ 1674421 h 2766951"/>
                <a:gd name="connsiteX32" fmla="*/ 59377 w 2588821"/>
                <a:gd name="connsiteY32" fmla="*/ 1626920 h 2766951"/>
                <a:gd name="connsiteX33" fmla="*/ 71252 w 2588821"/>
                <a:gd name="connsiteY33" fmla="*/ 1555668 h 2766951"/>
                <a:gd name="connsiteX34" fmla="*/ 83127 w 2588821"/>
                <a:gd name="connsiteY34" fmla="*/ 1520042 h 2766951"/>
                <a:gd name="connsiteX35" fmla="*/ 35626 w 2588821"/>
                <a:gd name="connsiteY35" fmla="*/ 1377538 h 2766951"/>
                <a:gd name="connsiteX36" fmla="*/ 0 w 2588821"/>
                <a:gd name="connsiteY36" fmla="*/ 1365663 h 2766951"/>
                <a:gd name="connsiteX37" fmla="*/ 11876 w 2588821"/>
                <a:gd name="connsiteY37" fmla="*/ 1330037 h 2766951"/>
                <a:gd name="connsiteX38" fmla="*/ 47501 w 2588821"/>
                <a:gd name="connsiteY38" fmla="*/ 1318161 h 2766951"/>
                <a:gd name="connsiteX39" fmla="*/ 71252 w 2588821"/>
                <a:gd name="connsiteY39" fmla="*/ 1223159 h 2766951"/>
                <a:gd name="connsiteX40" fmla="*/ 83127 w 2588821"/>
                <a:gd name="connsiteY40" fmla="*/ 1187533 h 2766951"/>
                <a:gd name="connsiteX41" fmla="*/ 130629 w 2588821"/>
                <a:gd name="connsiteY41" fmla="*/ 1116281 h 2766951"/>
                <a:gd name="connsiteX42" fmla="*/ 142504 w 2588821"/>
                <a:gd name="connsiteY42" fmla="*/ 1080655 h 2766951"/>
                <a:gd name="connsiteX43" fmla="*/ 190005 w 2588821"/>
                <a:gd name="connsiteY43" fmla="*/ 1068779 h 2766951"/>
                <a:gd name="connsiteX44" fmla="*/ 225631 w 2588821"/>
                <a:gd name="connsiteY44" fmla="*/ 1056904 h 2766951"/>
                <a:gd name="connsiteX45" fmla="*/ 296883 w 2588821"/>
                <a:gd name="connsiteY45" fmla="*/ 1009403 h 2766951"/>
                <a:gd name="connsiteX46" fmla="*/ 332509 w 2588821"/>
                <a:gd name="connsiteY46" fmla="*/ 985652 h 2766951"/>
                <a:gd name="connsiteX47" fmla="*/ 332509 w 2588821"/>
                <a:gd name="connsiteY47" fmla="*/ 843148 h 2766951"/>
                <a:gd name="connsiteX48" fmla="*/ 344385 w 2588821"/>
                <a:gd name="connsiteY48" fmla="*/ 760021 h 2766951"/>
                <a:gd name="connsiteX49" fmla="*/ 332509 w 2588821"/>
                <a:gd name="connsiteY49" fmla="*/ 688769 h 2766951"/>
                <a:gd name="connsiteX50" fmla="*/ 249382 w 2588821"/>
                <a:gd name="connsiteY50" fmla="*/ 641268 h 2766951"/>
                <a:gd name="connsiteX51" fmla="*/ 261257 w 2588821"/>
                <a:gd name="connsiteY51" fmla="*/ 570016 h 2766951"/>
                <a:gd name="connsiteX52" fmla="*/ 285008 w 2588821"/>
                <a:gd name="connsiteY52" fmla="*/ 534390 h 2766951"/>
                <a:gd name="connsiteX53" fmla="*/ 308759 w 2588821"/>
                <a:gd name="connsiteY53" fmla="*/ 463138 h 2766951"/>
                <a:gd name="connsiteX54" fmla="*/ 320634 w 2588821"/>
                <a:gd name="connsiteY54" fmla="*/ 427512 h 2766951"/>
                <a:gd name="connsiteX55" fmla="*/ 332509 w 2588821"/>
                <a:gd name="connsiteY55" fmla="*/ 391886 h 2766951"/>
                <a:gd name="connsiteX56" fmla="*/ 344385 w 2588821"/>
                <a:gd name="connsiteY56" fmla="*/ 166255 h 2766951"/>
                <a:gd name="connsiteX57" fmla="*/ 380011 w 2588821"/>
                <a:gd name="connsiteY57" fmla="*/ 154379 h 2766951"/>
                <a:gd name="connsiteX58" fmla="*/ 463138 w 2588821"/>
                <a:gd name="connsiteY58" fmla="*/ 130629 h 2766951"/>
                <a:gd name="connsiteX59" fmla="*/ 498764 w 2588821"/>
                <a:gd name="connsiteY59" fmla="*/ 106878 h 2766951"/>
                <a:gd name="connsiteX60" fmla="*/ 534390 w 2588821"/>
                <a:gd name="connsiteY60" fmla="*/ 35626 h 2766951"/>
                <a:gd name="connsiteX61" fmla="*/ 558140 w 2588821"/>
                <a:gd name="connsiteY61" fmla="*/ 0 h 2766951"/>
                <a:gd name="connsiteX62" fmla="*/ 617517 w 2588821"/>
                <a:gd name="connsiteY62" fmla="*/ 11876 h 2766951"/>
                <a:gd name="connsiteX63" fmla="*/ 653143 w 2588821"/>
                <a:gd name="connsiteY63" fmla="*/ 23751 h 2766951"/>
                <a:gd name="connsiteX64" fmla="*/ 748146 w 2588821"/>
                <a:gd name="connsiteY64" fmla="*/ 47502 h 2766951"/>
                <a:gd name="connsiteX65" fmla="*/ 771896 w 2588821"/>
                <a:gd name="connsiteY65" fmla="*/ 83128 h 2766951"/>
                <a:gd name="connsiteX66" fmla="*/ 795647 w 2588821"/>
                <a:gd name="connsiteY66" fmla="*/ 178130 h 2766951"/>
                <a:gd name="connsiteX67" fmla="*/ 866899 w 2588821"/>
                <a:gd name="connsiteY67" fmla="*/ 225631 h 2766951"/>
                <a:gd name="connsiteX68" fmla="*/ 938151 w 2588821"/>
                <a:gd name="connsiteY68" fmla="*/ 249382 h 2766951"/>
                <a:gd name="connsiteX69" fmla="*/ 1021278 w 2588821"/>
                <a:gd name="connsiteY69" fmla="*/ 273133 h 2766951"/>
                <a:gd name="connsiteX70" fmla="*/ 1128156 w 2588821"/>
                <a:gd name="connsiteY70" fmla="*/ 225631 h 2766951"/>
                <a:gd name="connsiteX71" fmla="*/ 1140031 w 2588821"/>
                <a:gd name="connsiteY71" fmla="*/ 285008 h 2766951"/>
                <a:gd name="connsiteX72" fmla="*/ 1104405 w 2588821"/>
                <a:gd name="connsiteY72" fmla="*/ 356260 h 2766951"/>
                <a:gd name="connsiteX73" fmla="*/ 1092530 w 2588821"/>
                <a:gd name="connsiteY73" fmla="*/ 391886 h 2766951"/>
                <a:gd name="connsiteX74" fmla="*/ 1199408 w 2588821"/>
                <a:gd name="connsiteY74" fmla="*/ 439387 h 2766951"/>
                <a:gd name="connsiteX75" fmla="*/ 1235034 w 2588821"/>
                <a:gd name="connsiteY75" fmla="*/ 451263 h 2766951"/>
                <a:gd name="connsiteX76" fmla="*/ 1282535 w 2588821"/>
                <a:gd name="connsiteY76" fmla="*/ 439387 h 2766951"/>
                <a:gd name="connsiteX77" fmla="*/ 1353787 w 2588821"/>
                <a:gd name="connsiteY77" fmla="*/ 415637 h 2766951"/>
                <a:gd name="connsiteX78" fmla="*/ 1436914 w 2588821"/>
                <a:gd name="connsiteY78" fmla="*/ 534390 h 2766951"/>
                <a:gd name="connsiteX79" fmla="*/ 1555668 w 2588821"/>
                <a:gd name="connsiteY79" fmla="*/ 570016 h 2766951"/>
                <a:gd name="connsiteX80" fmla="*/ 1638795 w 2588821"/>
                <a:gd name="connsiteY80" fmla="*/ 605642 h 2766951"/>
                <a:gd name="connsiteX81" fmla="*/ 1650670 w 2588821"/>
                <a:gd name="connsiteY81" fmla="*/ 641268 h 2766951"/>
                <a:gd name="connsiteX82" fmla="*/ 1721922 w 2588821"/>
                <a:gd name="connsiteY82" fmla="*/ 688769 h 2766951"/>
                <a:gd name="connsiteX83" fmla="*/ 1745673 w 2588821"/>
                <a:gd name="connsiteY83" fmla="*/ 724395 h 2766951"/>
                <a:gd name="connsiteX84" fmla="*/ 1721922 w 2588821"/>
                <a:gd name="connsiteY84" fmla="*/ 855024 h 2766951"/>
                <a:gd name="connsiteX85" fmla="*/ 1698172 w 2588821"/>
                <a:gd name="connsiteY85" fmla="*/ 890650 h 2766951"/>
                <a:gd name="connsiteX86" fmla="*/ 1710047 w 2588821"/>
                <a:gd name="connsiteY86" fmla="*/ 1068779 h 2766951"/>
                <a:gd name="connsiteX87" fmla="*/ 1733798 w 2588821"/>
                <a:gd name="connsiteY87" fmla="*/ 1140031 h 2766951"/>
                <a:gd name="connsiteX88" fmla="*/ 1721922 w 2588821"/>
                <a:gd name="connsiteY88" fmla="*/ 1175657 h 2766951"/>
                <a:gd name="connsiteX89" fmla="*/ 1698172 w 2588821"/>
                <a:gd name="connsiteY89" fmla="*/ 1223159 h 2766951"/>
                <a:gd name="connsiteX90" fmla="*/ 1686296 w 2588821"/>
                <a:gd name="connsiteY90" fmla="*/ 1270660 h 2766951"/>
                <a:gd name="connsiteX91" fmla="*/ 1698172 w 2588821"/>
                <a:gd name="connsiteY91" fmla="*/ 1377538 h 2766951"/>
                <a:gd name="connsiteX92" fmla="*/ 1757548 w 2588821"/>
                <a:gd name="connsiteY92" fmla="*/ 1436915 h 2766951"/>
                <a:gd name="connsiteX93" fmla="*/ 1816925 w 2588821"/>
                <a:gd name="connsiteY93" fmla="*/ 1448790 h 2766951"/>
                <a:gd name="connsiteX94" fmla="*/ 1935678 w 2588821"/>
                <a:gd name="connsiteY94" fmla="*/ 1436915 h 2766951"/>
                <a:gd name="connsiteX95" fmla="*/ 2054431 w 2588821"/>
                <a:gd name="connsiteY95" fmla="*/ 1377538 h 2766951"/>
                <a:gd name="connsiteX96" fmla="*/ 2232561 w 2588821"/>
                <a:gd name="connsiteY96" fmla="*/ 1365663 h 2766951"/>
                <a:gd name="connsiteX97" fmla="*/ 2351314 w 2588821"/>
                <a:gd name="connsiteY97" fmla="*/ 1353787 h 2766951"/>
                <a:gd name="connsiteX98" fmla="*/ 2434442 w 2588821"/>
                <a:gd name="connsiteY98" fmla="*/ 1365663 h 2766951"/>
                <a:gd name="connsiteX99" fmla="*/ 2505694 w 2588821"/>
                <a:gd name="connsiteY99" fmla="*/ 1413164 h 2766951"/>
                <a:gd name="connsiteX100" fmla="*/ 2517569 w 2588821"/>
                <a:gd name="connsiteY100" fmla="*/ 1603169 h 2766951"/>
                <a:gd name="connsiteX101" fmla="*/ 2553195 w 2588821"/>
                <a:gd name="connsiteY101" fmla="*/ 1686296 h 2766951"/>
                <a:gd name="connsiteX102" fmla="*/ 2588821 w 2588821"/>
                <a:gd name="connsiteY102" fmla="*/ 1757548 h 2766951"/>
                <a:gd name="connsiteX103" fmla="*/ 2553195 w 2588821"/>
                <a:gd name="connsiteY103" fmla="*/ 1769424 h 2766951"/>
                <a:gd name="connsiteX104" fmla="*/ 2529444 w 2588821"/>
                <a:gd name="connsiteY104" fmla="*/ 1805050 h 2766951"/>
                <a:gd name="connsiteX105" fmla="*/ 2493818 w 2588821"/>
                <a:gd name="connsiteY105" fmla="*/ 1828800 h 2766951"/>
                <a:gd name="connsiteX106" fmla="*/ 2470068 w 2588821"/>
                <a:gd name="connsiteY106" fmla="*/ 1923803 h 2766951"/>
                <a:gd name="connsiteX107" fmla="*/ 2458192 w 2588821"/>
                <a:gd name="connsiteY107" fmla="*/ 2101933 h 2766951"/>
                <a:gd name="connsiteX108" fmla="*/ 2434442 w 2588821"/>
                <a:gd name="connsiteY108" fmla="*/ 2149434 h 2766951"/>
                <a:gd name="connsiteX109" fmla="*/ 2422566 w 2588821"/>
                <a:gd name="connsiteY109" fmla="*/ 2185060 h 2766951"/>
                <a:gd name="connsiteX110" fmla="*/ 2446317 w 2588821"/>
                <a:gd name="connsiteY110" fmla="*/ 2268187 h 2766951"/>
                <a:gd name="connsiteX111" fmla="*/ 2470068 w 2588821"/>
                <a:gd name="connsiteY111" fmla="*/ 2303813 h 2766951"/>
                <a:gd name="connsiteX112" fmla="*/ 2363190 w 2588821"/>
                <a:gd name="connsiteY112" fmla="*/ 2351315 h 2766951"/>
                <a:gd name="connsiteX113" fmla="*/ 2268187 w 2588821"/>
                <a:gd name="connsiteY113" fmla="*/ 2493818 h 2766951"/>
                <a:gd name="connsiteX114" fmla="*/ 2185060 w 2588821"/>
                <a:gd name="connsiteY114" fmla="*/ 2529444 h 2766951"/>
                <a:gd name="connsiteX115" fmla="*/ 2149434 w 2588821"/>
                <a:gd name="connsiteY115" fmla="*/ 2541320 h 2766951"/>
                <a:gd name="connsiteX116" fmla="*/ 1935678 w 2588821"/>
                <a:gd name="connsiteY116" fmla="*/ 2565070 h 2766951"/>
                <a:gd name="connsiteX117" fmla="*/ 1900052 w 2588821"/>
                <a:gd name="connsiteY117" fmla="*/ 2576946 h 2766951"/>
                <a:gd name="connsiteX118" fmla="*/ 1864426 w 2588821"/>
                <a:gd name="connsiteY118" fmla="*/ 2660073 h 2766951"/>
                <a:gd name="connsiteX119" fmla="*/ 1781299 w 2588821"/>
                <a:gd name="connsiteY119" fmla="*/ 2636322 h 2766951"/>
                <a:gd name="connsiteX120" fmla="*/ 1591294 w 2588821"/>
                <a:gd name="connsiteY120" fmla="*/ 2648198 h 2766951"/>
                <a:gd name="connsiteX121" fmla="*/ 1543792 w 2588821"/>
                <a:gd name="connsiteY121" fmla="*/ 2707574 h 2766951"/>
                <a:gd name="connsiteX122" fmla="*/ 1508166 w 2588821"/>
                <a:gd name="connsiteY122" fmla="*/ 2766951 h 276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588821" h="2766951">
                  <a:moveTo>
                    <a:pt x="1508166" y="2766951"/>
                  </a:moveTo>
                  <a:lnTo>
                    <a:pt x="1508166" y="2766951"/>
                  </a:lnTo>
                  <a:cubicBezTo>
                    <a:pt x="1476499" y="2751117"/>
                    <a:pt x="1445706" y="2733397"/>
                    <a:pt x="1413164" y="2719450"/>
                  </a:cubicBezTo>
                  <a:cubicBezTo>
                    <a:pt x="1390153" y="2709588"/>
                    <a:pt x="1365663" y="2703616"/>
                    <a:pt x="1341912" y="2695699"/>
                  </a:cubicBezTo>
                  <a:lnTo>
                    <a:pt x="1306286" y="2683824"/>
                  </a:lnTo>
                  <a:cubicBezTo>
                    <a:pt x="1217833" y="2624855"/>
                    <a:pt x="1326470" y="2700644"/>
                    <a:pt x="1235034" y="2624447"/>
                  </a:cubicBezTo>
                  <a:cubicBezTo>
                    <a:pt x="1224070" y="2615310"/>
                    <a:pt x="1211022" y="2608992"/>
                    <a:pt x="1199408" y="2600696"/>
                  </a:cubicBezTo>
                  <a:cubicBezTo>
                    <a:pt x="1183303" y="2589192"/>
                    <a:pt x="1169091" y="2574890"/>
                    <a:pt x="1151907" y="2565070"/>
                  </a:cubicBezTo>
                  <a:cubicBezTo>
                    <a:pt x="1141039" y="2558860"/>
                    <a:pt x="1128156" y="2557153"/>
                    <a:pt x="1116281" y="2553195"/>
                  </a:cubicBezTo>
                  <a:cubicBezTo>
                    <a:pt x="1120239" y="2533403"/>
                    <a:pt x="1123261" y="2513400"/>
                    <a:pt x="1128156" y="2493818"/>
                  </a:cubicBezTo>
                  <a:cubicBezTo>
                    <a:pt x="1131192" y="2481674"/>
                    <a:pt x="1141413" y="2470633"/>
                    <a:pt x="1140031" y="2458192"/>
                  </a:cubicBezTo>
                  <a:cubicBezTo>
                    <a:pt x="1138084" y="2440666"/>
                    <a:pt x="1115165" y="2369423"/>
                    <a:pt x="1092530" y="2351315"/>
                  </a:cubicBezTo>
                  <a:cubicBezTo>
                    <a:pt x="1082755" y="2343495"/>
                    <a:pt x="1068410" y="2344370"/>
                    <a:pt x="1056904" y="2339439"/>
                  </a:cubicBezTo>
                  <a:cubicBezTo>
                    <a:pt x="962968" y="2299180"/>
                    <a:pt x="1059222" y="2321917"/>
                    <a:pt x="914400" y="2303813"/>
                  </a:cubicBezTo>
                  <a:cubicBezTo>
                    <a:pt x="902525" y="2295896"/>
                    <a:pt x="891166" y="2287144"/>
                    <a:pt x="878774" y="2280063"/>
                  </a:cubicBezTo>
                  <a:cubicBezTo>
                    <a:pt x="863404" y="2271280"/>
                    <a:pt x="843791" y="2268830"/>
                    <a:pt x="831273" y="2256312"/>
                  </a:cubicBezTo>
                  <a:cubicBezTo>
                    <a:pt x="822422" y="2247461"/>
                    <a:pt x="823356" y="2232561"/>
                    <a:pt x="819398" y="2220686"/>
                  </a:cubicBezTo>
                  <a:cubicBezTo>
                    <a:pt x="823356" y="2200894"/>
                    <a:pt x="824186" y="2180208"/>
                    <a:pt x="831273" y="2161309"/>
                  </a:cubicBezTo>
                  <a:cubicBezTo>
                    <a:pt x="858075" y="2089837"/>
                    <a:pt x="889556" y="2160623"/>
                    <a:pt x="843148" y="2030681"/>
                  </a:cubicBezTo>
                  <a:cubicBezTo>
                    <a:pt x="833547" y="2003799"/>
                    <a:pt x="795647" y="1959429"/>
                    <a:pt x="795647" y="1959429"/>
                  </a:cubicBezTo>
                  <a:cubicBezTo>
                    <a:pt x="791689" y="1947554"/>
                    <a:pt x="794968" y="1929401"/>
                    <a:pt x="783772" y="1923803"/>
                  </a:cubicBezTo>
                  <a:cubicBezTo>
                    <a:pt x="772576" y="1918205"/>
                    <a:pt x="760182" y="1932239"/>
                    <a:pt x="748146" y="1935678"/>
                  </a:cubicBezTo>
                  <a:cubicBezTo>
                    <a:pt x="732453" y="1940162"/>
                    <a:pt x="716478" y="1943595"/>
                    <a:pt x="700644" y="1947553"/>
                  </a:cubicBezTo>
                  <a:cubicBezTo>
                    <a:pt x="668977" y="1943595"/>
                    <a:pt x="636431" y="1944075"/>
                    <a:pt x="605642" y="1935678"/>
                  </a:cubicBezTo>
                  <a:cubicBezTo>
                    <a:pt x="568075" y="1925433"/>
                    <a:pt x="567998" y="1902381"/>
                    <a:pt x="546265" y="1876302"/>
                  </a:cubicBezTo>
                  <a:cubicBezTo>
                    <a:pt x="486086" y="1804087"/>
                    <a:pt x="530836" y="1881071"/>
                    <a:pt x="486888" y="1793174"/>
                  </a:cubicBezTo>
                  <a:cubicBezTo>
                    <a:pt x="443345" y="1797133"/>
                    <a:pt x="399982" y="1805050"/>
                    <a:pt x="356260" y="1805050"/>
                  </a:cubicBezTo>
                  <a:cubicBezTo>
                    <a:pt x="328270" y="1805050"/>
                    <a:pt x="300743" y="1797776"/>
                    <a:pt x="273133" y="1793174"/>
                  </a:cubicBezTo>
                  <a:cubicBezTo>
                    <a:pt x="253223" y="1789856"/>
                    <a:pt x="233338" y="1786194"/>
                    <a:pt x="213756" y="1781299"/>
                  </a:cubicBezTo>
                  <a:cubicBezTo>
                    <a:pt x="201612" y="1778263"/>
                    <a:pt x="190166" y="1772863"/>
                    <a:pt x="178130" y="1769424"/>
                  </a:cubicBezTo>
                  <a:cubicBezTo>
                    <a:pt x="162437" y="1764940"/>
                    <a:pt x="146463" y="1761507"/>
                    <a:pt x="130629" y="1757548"/>
                  </a:cubicBezTo>
                  <a:cubicBezTo>
                    <a:pt x="48962" y="1703103"/>
                    <a:pt x="68404" y="1737127"/>
                    <a:pt x="47501" y="1674421"/>
                  </a:cubicBezTo>
                  <a:cubicBezTo>
                    <a:pt x="51460" y="1658587"/>
                    <a:pt x="56176" y="1642924"/>
                    <a:pt x="59377" y="1626920"/>
                  </a:cubicBezTo>
                  <a:cubicBezTo>
                    <a:pt x="64099" y="1603309"/>
                    <a:pt x="66029" y="1579173"/>
                    <a:pt x="71252" y="1555668"/>
                  </a:cubicBezTo>
                  <a:cubicBezTo>
                    <a:pt x="73967" y="1543448"/>
                    <a:pt x="79169" y="1531917"/>
                    <a:pt x="83127" y="1520042"/>
                  </a:cubicBezTo>
                  <a:cubicBezTo>
                    <a:pt x="74603" y="1443323"/>
                    <a:pt x="94160" y="1416560"/>
                    <a:pt x="35626" y="1377538"/>
                  </a:cubicBezTo>
                  <a:cubicBezTo>
                    <a:pt x="25211" y="1370594"/>
                    <a:pt x="11875" y="1369621"/>
                    <a:pt x="0" y="1365663"/>
                  </a:cubicBezTo>
                  <a:cubicBezTo>
                    <a:pt x="3959" y="1353788"/>
                    <a:pt x="3025" y="1338888"/>
                    <a:pt x="11876" y="1330037"/>
                  </a:cubicBezTo>
                  <a:cubicBezTo>
                    <a:pt x="20727" y="1321186"/>
                    <a:pt x="41422" y="1329103"/>
                    <a:pt x="47501" y="1318161"/>
                  </a:cubicBezTo>
                  <a:cubicBezTo>
                    <a:pt x="63353" y="1289627"/>
                    <a:pt x="60930" y="1254126"/>
                    <a:pt x="71252" y="1223159"/>
                  </a:cubicBezTo>
                  <a:cubicBezTo>
                    <a:pt x="75210" y="1211284"/>
                    <a:pt x="77048" y="1198475"/>
                    <a:pt x="83127" y="1187533"/>
                  </a:cubicBezTo>
                  <a:cubicBezTo>
                    <a:pt x="96990" y="1162580"/>
                    <a:pt x="130629" y="1116281"/>
                    <a:pt x="130629" y="1116281"/>
                  </a:cubicBezTo>
                  <a:cubicBezTo>
                    <a:pt x="134587" y="1104406"/>
                    <a:pt x="132729" y="1088475"/>
                    <a:pt x="142504" y="1080655"/>
                  </a:cubicBezTo>
                  <a:cubicBezTo>
                    <a:pt x="155248" y="1070459"/>
                    <a:pt x="174312" y="1073263"/>
                    <a:pt x="190005" y="1068779"/>
                  </a:cubicBezTo>
                  <a:cubicBezTo>
                    <a:pt x="202041" y="1065340"/>
                    <a:pt x="213756" y="1060862"/>
                    <a:pt x="225631" y="1056904"/>
                  </a:cubicBezTo>
                  <a:lnTo>
                    <a:pt x="296883" y="1009403"/>
                  </a:lnTo>
                  <a:lnTo>
                    <a:pt x="332509" y="985652"/>
                  </a:lnTo>
                  <a:cubicBezTo>
                    <a:pt x="360351" y="902131"/>
                    <a:pt x="332509" y="1002240"/>
                    <a:pt x="332509" y="843148"/>
                  </a:cubicBezTo>
                  <a:cubicBezTo>
                    <a:pt x="332509" y="815158"/>
                    <a:pt x="340426" y="787730"/>
                    <a:pt x="344385" y="760021"/>
                  </a:cubicBezTo>
                  <a:cubicBezTo>
                    <a:pt x="340426" y="736270"/>
                    <a:pt x="343277" y="710305"/>
                    <a:pt x="332509" y="688769"/>
                  </a:cubicBezTo>
                  <a:cubicBezTo>
                    <a:pt x="326913" y="677578"/>
                    <a:pt x="254132" y="643643"/>
                    <a:pt x="249382" y="641268"/>
                  </a:cubicBezTo>
                  <a:cubicBezTo>
                    <a:pt x="253340" y="617517"/>
                    <a:pt x="253643" y="592859"/>
                    <a:pt x="261257" y="570016"/>
                  </a:cubicBezTo>
                  <a:cubicBezTo>
                    <a:pt x="265770" y="556476"/>
                    <a:pt x="279211" y="547432"/>
                    <a:pt x="285008" y="534390"/>
                  </a:cubicBezTo>
                  <a:cubicBezTo>
                    <a:pt x="295176" y="511512"/>
                    <a:pt x="300842" y="486889"/>
                    <a:pt x="308759" y="463138"/>
                  </a:cubicBezTo>
                  <a:lnTo>
                    <a:pt x="320634" y="427512"/>
                  </a:lnTo>
                  <a:lnTo>
                    <a:pt x="332509" y="391886"/>
                  </a:lnTo>
                  <a:cubicBezTo>
                    <a:pt x="336468" y="316676"/>
                    <a:pt x="329614" y="240107"/>
                    <a:pt x="344385" y="166255"/>
                  </a:cubicBezTo>
                  <a:cubicBezTo>
                    <a:pt x="346840" y="153980"/>
                    <a:pt x="367975" y="157818"/>
                    <a:pt x="380011" y="154379"/>
                  </a:cubicBezTo>
                  <a:cubicBezTo>
                    <a:pt x="484416" y="124548"/>
                    <a:pt x="377699" y="159108"/>
                    <a:pt x="463138" y="130629"/>
                  </a:cubicBezTo>
                  <a:cubicBezTo>
                    <a:pt x="475013" y="122712"/>
                    <a:pt x="488672" y="116970"/>
                    <a:pt x="498764" y="106878"/>
                  </a:cubicBezTo>
                  <a:cubicBezTo>
                    <a:pt x="532794" y="72848"/>
                    <a:pt x="515075" y="74257"/>
                    <a:pt x="534390" y="35626"/>
                  </a:cubicBezTo>
                  <a:cubicBezTo>
                    <a:pt x="540773" y="22861"/>
                    <a:pt x="550223" y="11875"/>
                    <a:pt x="558140" y="0"/>
                  </a:cubicBezTo>
                  <a:cubicBezTo>
                    <a:pt x="577932" y="3959"/>
                    <a:pt x="597935" y="6981"/>
                    <a:pt x="617517" y="11876"/>
                  </a:cubicBezTo>
                  <a:cubicBezTo>
                    <a:pt x="629661" y="14912"/>
                    <a:pt x="640999" y="20715"/>
                    <a:pt x="653143" y="23751"/>
                  </a:cubicBezTo>
                  <a:lnTo>
                    <a:pt x="748146" y="47502"/>
                  </a:lnTo>
                  <a:cubicBezTo>
                    <a:pt x="756063" y="59377"/>
                    <a:pt x="767019" y="69715"/>
                    <a:pt x="771896" y="83128"/>
                  </a:cubicBezTo>
                  <a:cubicBezTo>
                    <a:pt x="783051" y="113805"/>
                    <a:pt x="777540" y="150970"/>
                    <a:pt x="795647" y="178130"/>
                  </a:cubicBezTo>
                  <a:cubicBezTo>
                    <a:pt x="811481" y="201881"/>
                    <a:pt x="843148" y="209797"/>
                    <a:pt x="866899" y="225631"/>
                  </a:cubicBezTo>
                  <a:cubicBezTo>
                    <a:pt x="887730" y="239518"/>
                    <a:pt x="914400" y="241465"/>
                    <a:pt x="938151" y="249382"/>
                  </a:cubicBezTo>
                  <a:cubicBezTo>
                    <a:pt x="989255" y="266417"/>
                    <a:pt x="961641" y="258223"/>
                    <a:pt x="1021278" y="273133"/>
                  </a:cubicBezTo>
                  <a:cubicBezTo>
                    <a:pt x="1102622" y="191789"/>
                    <a:pt x="1064582" y="183250"/>
                    <a:pt x="1128156" y="225631"/>
                  </a:cubicBezTo>
                  <a:cubicBezTo>
                    <a:pt x="1132114" y="245423"/>
                    <a:pt x="1140031" y="264824"/>
                    <a:pt x="1140031" y="285008"/>
                  </a:cubicBezTo>
                  <a:cubicBezTo>
                    <a:pt x="1140031" y="309592"/>
                    <a:pt x="1116414" y="338247"/>
                    <a:pt x="1104405" y="356260"/>
                  </a:cubicBezTo>
                  <a:cubicBezTo>
                    <a:pt x="1100447" y="368135"/>
                    <a:pt x="1085586" y="381471"/>
                    <a:pt x="1092530" y="391886"/>
                  </a:cubicBezTo>
                  <a:cubicBezTo>
                    <a:pt x="1114428" y="424733"/>
                    <a:pt x="1165911" y="429816"/>
                    <a:pt x="1199408" y="439387"/>
                  </a:cubicBezTo>
                  <a:cubicBezTo>
                    <a:pt x="1211444" y="442826"/>
                    <a:pt x="1223159" y="447304"/>
                    <a:pt x="1235034" y="451263"/>
                  </a:cubicBezTo>
                  <a:cubicBezTo>
                    <a:pt x="1250868" y="447304"/>
                    <a:pt x="1266902" y="444077"/>
                    <a:pt x="1282535" y="439387"/>
                  </a:cubicBezTo>
                  <a:cubicBezTo>
                    <a:pt x="1306514" y="432193"/>
                    <a:pt x="1353787" y="415637"/>
                    <a:pt x="1353787" y="415637"/>
                  </a:cubicBezTo>
                  <a:cubicBezTo>
                    <a:pt x="1493047" y="438846"/>
                    <a:pt x="1373773" y="395480"/>
                    <a:pt x="1436914" y="534390"/>
                  </a:cubicBezTo>
                  <a:cubicBezTo>
                    <a:pt x="1448232" y="559289"/>
                    <a:pt x="1545461" y="568315"/>
                    <a:pt x="1555668" y="570016"/>
                  </a:cubicBezTo>
                  <a:cubicBezTo>
                    <a:pt x="1576960" y="577113"/>
                    <a:pt x="1624120" y="590966"/>
                    <a:pt x="1638795" y="605642"/>
                  </a:cubicBezTo>
                  <a:cubicBezTo>
                    <a:pt x="1647646" y="614493"/>
                    <a:pt x="1643726" y="630853"/>
                    <a:pt x="1650670" y="641268"/>
                  </a:cubicBezTo>
                  <a:cubicBezTo>
                    <a:pt x="1676086" y="679392"/>
                    <a:pt x="1684571" y="676319"/>
                    <a:pt x="1721922" y="688769"/>
                  </a:cubicBezTo>
                  <a:cubicBezTo>
                    <a:pt x="1729839" y="700644"/>
                    <a:pt x="1744381" y="710181"/>
                    <a:pt x="1745673" y="724395"/>
                  </a:cubicBezTo>
                  <a:cubicBezTo>
                    <a:pt x="1747563" y="745184"/>
                    <a:pt x="1737883" y="823103"/>
                    <a:pt x="1721922" y="855024"/>
                  </a:cubicBezTo>
                  <a:cubicBezTo>
                    <a:pt x="1715539" y="867789"/>
                    <a:pt x="1706089" y="878775"/>
                    <a:pt x="1698172" y="890650"/>
                  </a:cubicBezTo>
                  <a:cubicBezTo>
                    <a:pt x="1702130" y="950026"/>
                    <a:pt x="1701631" y="1009869"/>
                    <a:pt x="1710047" y="1068779"/>
                  </a:cubicBezTo>
                  <a:cubicBezTo>
                    <a:pt x="1713588" y="1093563"/>
                    <a:pt x="1733798" y="1140031"/>
                    <a:pt x="1733798" y="1140031"/>
                  </a:cubicBezTo>
                  <a:cubicBezTo>
                    <a:pt x="1729839" y="1151906"/>
                    <a:pt x="1726853" y="1164151"/>
                    <a:pt x="1721922" y="1175657"/>
                  </a:cubicBezTo>
                  <a:cubicBezTo>
                    <a:pt x="1714949" y="1191928"/>
                    <a:pt x="1704388" y="1206583"/>
                    <a:pt x="1698172" y="1223159"/>
                  </a:cubicBezTo>
                  <a:cubicBezTo>
                    <a:pt x="1692441" y="1238441"/>
                    <a:pt x="1690255" y="1254826"/>
                    <a:pt x="1686296" y="1270660"/>
                  </a:cubicBezTo>
                  <a:cubicBezTo>
                    <a:pt x="1690255" y="1306286"/>
                    <a:pt x="1689478" y="1342763"/>
                    <a:pt x="1698172" y="1377538"/>
                  </a:cubicBezTo>
                  <a:cubicBezTo>
                    <a:pt x="1704178" y="1401562"/>
                    <a:pt x="1735708" y="1428725"/>
                    <a:pt x="1757548" y="1436915"/>
                  </a:cubicBezTo>
                  <a:cubicBezTo>
                    <a:pt x="1776447" y="1444002"/>
                    <a:pt x="1797133" y="1444832"/>
                    <a:pt x="1816925" y="1448790"/>
                  </a:cubicBezTo>
                  <a:cubicBezTo>
                    <a:pt x="1856509" y="1444832"/>
                    <a:pt x="1897707" y="1448781"/>
                    <a:pt x="1935678" y="1436915"/>
                  </a:cubicBezTo>
                  <a:cubicBezTo>
                    <a:pt x="2073641" y="1393801"/>
                    <a:pt x="1948859" y="1388651"/>
                    <a:pt x="2054431" y="1377538"/>
                  </a:cubicBezTo>
                  <a:cubicBezTo>
                    <a:pt x="2113613" y="1371309"/>
                    <a:pt x="2173242" y="1370409"/>
                    <a:pt x="2232561" y="1365663"/>
                  </a:cubicBezTo>
                  <a:cubicBezTo>
                    <a:pt x="2272216" y="1362491"/>
                    <a:pt x="2311730" y="1357746"/>
                    <a:pt x="2351314" y="1353787"/>
                  </a:cubicBezTo>
                  <a:cubicBezTo>
                    <a:pt x="2379023" y="1357746"/>
                    <a:pt x="2408317" y="1355615"/>
                    <a:pt x="2434442" y="1365663"/>
                  </a:cubicBezTo>
                  <a:cubicBezTo>
                    <a:pt x="2461084" y="1375910"/>
                    <a:pt x="2505694" y="1413164"/>
                    <a:pt x="2505694" y="1413164"/>
                  </a:cubicBezTo>
                  <a:cubicBezTo>
                    <a:pt x="2509652" y="1476499"/>
                    <a:pt x="2510926" y="1540059"/>
                    <a:pt x="2517569" y="1603169"/>
                  </a:cubicBezTo>
                  <a:cubicBezTo>
                    <a:pt x="2520160" y="1627783"/>
                    <a:pt x="2544892" y="1666923"/>
                    <a:pt x="2553195" y="1686296"/>
                  </a:cubicBezTo>
                  <a:cubicBezTo>
                    <a:pt x="2582695" y="1755130"/>
                    <a:pt x="2543176" y="1689081"/>
                    <a:pt x="2588821" y="1757548"/>
                  </a:cubicBezTo>
                  <a:cubicBezTo>
                    <a:pt x="2576946" y="1761507"/>
                    <a:pt x="2562970" y="1761604"/>
                    <a:pt x="2553195" y="1769424"/>
                  </a:cubicBezTo>
                  <a:cubicBezTo>
                    <a:pt x="2542050" y="1778340"/>
                    <a:pt x="2539536" y="1794958"/>
                    <a:pt x="2529444" y="1805050"/>
                  </a:cubicBezTo>
                  <a:cubicBezTo>
                    <a:pt x="2519352" y="1815142"/>
                    <a:pt x="2505693" y="1820883"/>
                    <a:pt x="2493818" y="1828800"/>
                  </a:cubicBezTo>
                  <a:cubicBezTo>
                    <a:pt x="2481908" y="1864531"/>
                    <a:pt x="2474163" y="1882858"/>
                    <a:pt x="2470068" y="1923803"/>
                  </a:cubicBezTo>
                  <a:cubicBezTo>
                    <a:pt x="2464147" y="1983016"/>
                    <a:pt x="2467473" y="2043153"/>
                    <a:pt x="2458192" y="2101933"/>
                  </a:cubicBezTo>
                  <a:cubicBezTo>
                    <a:pt x="2455431" y="2119419"/>
                    <a:pt x="2441415" y="2133163"/>
                    <a:pt x="2434442" y="2149434"/>
                  </a:cubicBezTo>
                  <a:cubicBezTo>
                    <a:pt x="2429511" y="2160940"/>
                    <a:pt x="2426525" y="2173185"/>
                    <a:pt x="2422566" y="2185060"/>
                  </a:cubicBezTo>
                  <a:cubicBezTo>
                    <a:pt x="2426370" y="2200274"/>
                    <a:pt x="2437801" y="2251155"/>
                    <a:pt x="2446317" y="2268187"/>
                  </a:cubicBezTo>
                  <a:cubicBezTo>
                    <a:pt x="2452700" y="2280953"/>
                    <a:pt x="2462151" y="2291938"/>
                    <a:pt x="2470068" y="2303813"/>
                  </a:cubicBezTo>
                  <a:cubicBezTo>
                    <a:pt x="2385276" y="2332077"/>
                    <a:pt x="2419647" y="2313677"/>
                    <a:pt x="2363190" y="2351315"/>
                  </a:cubicBezTo>
                  <a:lnTo>
                    <a:pt x="2268187" y="2493818"/>
                  </a:lnTo>
                  <a:cubicBezTo>
                    <a:pt x="2251171" y="2519342"/>
                    <a:pt x="2209597" y="2522433"/>
                    <a:pt x="2185060" y="2529444"/>
                  </a:cubicBezTo>
                  <a:cubicBezTo>
                    <a:pt x="2173024" y="2532883"/>
                    <a:pt x="2161654" y="2538604"/>
                    <a:pt x="2149434" y="2541320"/>
                  </a:cubicBezTo>
                  <a:cubicBezTo>
                    <a:pt x="2078477" y="2557088"/>
                    <a:pt x="2008516" y="2559000"/>
                    <a:pt x="1935678" y="2565070"/>
                  </a:cubicBezTo>
                  <a:cubicBezTo>
                    <a:pt x="1923803" y="2569029"/>
                    <a:pt x="1909827" y="2569126"/>
                    <a:pt x="1900052" y="2576946"/>
                  </a:cubicBezTo>
                  <a:cubicBezTo>
                    <a:pt x="1874423" y="2597449"/>
                    <a:pt x="1871557" y="2631548"/>
                    <a:pt x="1864426" y="2660073"/>
                  </a:cubicBezTo>
                  <a:cubicBezTo>
                    <a:pt x="1847629" y="2654474"/>
                    <a:pt x="1796206" y="2636322"/>
                    <a:pt x="1781299" y="2636322"/>
                  </a:cubicBezTo>
                  <a:cubicBezTo>
                    <a:pt x="1717840" y="2636322"/>
                    <a:pt x="1654629" y="2644239"/>
                    <a:pt x="1591294" y="2648198"/>
                  </a:cubicBezTo>
                  <a:cubicBezTo>
                    <a:pt x="1531240" y="2688233"/>
                    <a:pt x="1572471" y="2650215"/>
                    <a:pt x="1543792" y="2707574"/>
                  </a:cubicBezTo>
                  <a:cubicBezTo>
                    <a:pt x="1517846" y="2759466"/>
                    <a:pt x="1514104" y="2757055"/>
                    <a:pt x="1508166" y="27669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86723" y="2817617"/>
              <a:ext cx="1865290" cy="59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จังหวัดสกลนคร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26676" y="3603531"/>
              <a:ext cx="1827088" cy="593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จังหวัดอุดรธานี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20272" y="3215354"/>
              <a:ext cx="1879181" cy="1082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จังหวัด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       นครพนม</a:t>
              </a:r>
            </a:p>
          </p:txBody>
        </p:sp>
      </p:grpSp>
      <p:sp>
        <p:nvSpPr>
          <p:cNvPr id="22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79512" y="4581128"/>
            <a:ext cx="4944835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จังหวัดหนองบัวลำภู -การคัดกรองค้นหากลุ่มเสี่ยงและการดูแล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โครงการสานเสริมพลังผู้สูงอายุและภาคี เพื่อก้าวสู่สังคมผู้สูงอายุอย่างมีคุณภาพ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บูรณา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การดำเนินงานร่วมกับ สำนักงานสาธารณสุขจังหวัด , สาขาสมาคมสภาผู้สูงอายุฯ , พัฒนาสังคมและความมั่นคงของมนุษย์ ,องค์กรปกครองส่วนท้องถิ่น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กระทรวงดิจิทัล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4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251520" y="840886"/>
            <a:ext cx="4608512" cy="136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จังหวัดหนองคาย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คลินิกผู้สูงอายุ รพ.พระยุพราช ท่าบ่อ เปิดให้บริการแล้วโดยมีการ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ลงให้บริการคลินิกในเขตพื้นที่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PCU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ทีมสห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วิชาชีพ เนื่องจาก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ผู้สูงอายุไม่สามารถและไม่สะดวกในการ เดินทางมารับบริการที่ รพ.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5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79512" y="5805264"/>
            <a:ext cx="5859830" cy="172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งบประมาณ จากกองทุนผู้สูงอายุ กระทรวงการพัฒนาสังคมและความมั่นคงของมนุษย์  ดำเนินกิจกรรมในศูนย์พัฒนา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คุณภาพชีวิตและส่งเสริมอาชีพผู้สูงอายุ 9 แห่งศูนย์ กลุ่มเป้าหมาย กลุ่มผู้สูงอายุกลุ่มติดสังคม ดำเนินกิจกรรมรูปแบบ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โรงเรียน กลุ่ม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Pre Ageing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เป็นจิตอาสา ดำเนินกิจกรรมค้นหากลุ่มเสี่ยงสมองเสื่อมและหกล้ม โดยการคัดกรองและนำ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กลุ่มเสี่ยงทั้งสองกลุ่ม ให้ความรู้และฝึกปฏิบัติเพื่อป้องกันสมองเสื่อมและหกล้มโดยใช้ท่าที่ง่ายและทำเมื่อไหร่ที่ไหนก็ได้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6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5921255" y="4725144"/>
            <a:ext cx="3043233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จังหวัดอุดรธานี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คลินิกผู้สูงอายุ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รพช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.บ้าน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ผือ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เปิดให้บริการ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คลินิกผู้สูงอายุ และ รพ.สต.ทุกแห่งมีการ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ประชาสัมพันธ์คลินิกและการสื่อสารส่งต่อ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ข้อมูลและนำข้อมูลมาดูแลและติดตามผู้สูงอายุ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ในเขตอำเภอบ้าน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ผือ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ได้เป็นอย่างดี สามารถ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นำมาเป็นตัวอย่างในระดับเขต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7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6300595" y="479733"/>
            <a:ext cx="3167949" cy="2768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จังหวัดนครพนม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คลินิกผู้สูงอายุ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รพท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.นครพนม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บูรณา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คลินิกร่วมกับงาน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COC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ทีมสห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วิชาชีพ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ในการสาธิตและสอนการดูแลผู้สูงอายุและ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ญาติ เพื่อให้สามารถดูแลเมื่อกลับบ้าน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รพช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.ทั้ง 11 แห่งเปิดให้บริการ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ทุกแห่ง โดยเปิดร่วมกับคลินิก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NCD. 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ในระดับรพ.สต.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เปิดบริการเป็นบางแห่ง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                    แต่ยังไม่ได้สำรวจ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8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5196621" y="2852936"/>
            <a:ext cx="2111683" cy="1333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อุปกรณ์ฟื้นฟู 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สภาพร่างกาย </a:t>
            </a: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กลุ่มติดบ้าน(ลูกกอล์ฟเหยียบ)กลุ่มติดเตียง (รอกบริหาร ) 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0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4420069" y="764704"/>
            <a:ext cx="1952131" cy="7836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จังหวัดบึงกาฬ</a:t>
            </a:r>
          </a:p>
          <a:p>
            <a:pPr marL="457200" marR="0" lvl="1" indent="-4572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พิชิตฟันดี สำหรับผู้สูงอายุ</a:t>
            </a:r>
          </a:p>
          <a:p>
            <a:pPr marL="457200" marR="0" lvl="1" indent="-4572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ที่มีภาวะพึ่งพิง</a:t>
            </a:r>
          </a:p>
        </p:txBody>
      </p:sp>
      <p:sp>
        <p:nvSpPr>
          <p:cNvPr id="31" name="ตัวแทนเนื้อหา 2">
            <a:extLst>
              <a:ext uri="{FF2B5EF4-FFF2-40B4-BE49-F238E27FC236}">
                <a16:creationId xmlns:a16="http://schemas.microsoft.com/office/drawing/2014/main" id="{F4AD11FD-72A4-4E0B-B678-FFEF272EE51C}"/>
              </a:ext>
            </a:extLst>
          </p:cNvPr>
          <p:cNvSpPr txBox="1">
            <a:spLocks/>
          </p:cNvSpPr>
          <p:nvPr/>
        </p:nvSpPr>
        <p:spPr>
          <a:xfrm>
            <a:off x="1141061" y="3056757"/>
            <a:ext cx="2045039" cy="948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เครื่องนวดลดโรค </a:t>
            </a:r>
          </a:p>
          <a:p>
            <a:pPr marL="4572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คนบ้านโสกสุขภาพดี </a:t>
            </a:r>
          </a:p>
          <a:p>
            <a:pPr marL="457200" marR="0" lvl="1" indent="-4572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ที่นอนป้องกันแผลกดทับ</a:t>
            </a:r>
          </a:p>
        </p:txBody>
      </p:sp>
      <p:cxnSp>
        <p:nvCxnSpPr>
          <p:cNvPr id="33" name="ลูกศรเชื่อมต่อแบบตรง 32"/>
          <p:cNvCxnSpPr>
            <a:endCxn id="9" idx="101"/>
          </p:cNvCxnSpPr>
          <p:nvPr/>
        </p:nvCxnSpPr>
        <p:spPr>
          <a:xfrm flipH="1" flipV="1">
            <a:off x="5353750" y="4272488"/>
            <a:ext cx="567505" cy="5335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5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342009" y="404664"/>
            <a:ext cx="8550470" cy="3042023"/>
            <a:chOff x="270002" y="476672"/>
            <a:chExt cx="8550470" cy="304202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822DE3-8EF1-42E8-AEE6-1F23481B1663}"/>
                </a:ext>
              </a:extLst>
            </p:cNvPr>
            <p:cNvSpPr txBox="1"/>
            <p:nvPr/>
          </p:nvSpPr>
          <p:spPr>
            <a:xfrm>
              <a:off x="530198" y="476672"/>
              <a:ext cx="80300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การส่งเสริมสุขภาพผู้สูงอายุ 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glow rad="317500">
                      <a:srgbClr val="FFC000">
                        <a:alpha val="40000"/>
                      </a:srgbClr>
                    </a:glo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(Elderly Health Promotion)</a:t>
              </a:r>
              <a:endPara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317500">
                    <a:srgbClr val="FFC000">
                      <a:alpha val="40000"/>
                    </a:srgbClr>
                  </a:glo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70002" y="908721"/>
              <a:ext cx="8550470" cy="2609974"/>
              <a:chOff x="-9939" y="491170"/>
              <a:chExt cx="12201938" cy="3307741"/>
            </a:xfrm>
          </p:grpSpPr>
          <p:sp>
            <p:nvSpPr>
              <p:cNvPr id="44" name="Arrow: Right 43">
                <a:extLst>
                  <a:ext uri="{FF2B5EF4-FFF2-40B4-BE49-F238E27FC236}">
                    <a16:creationId xmlns:a16="http://schemas.microsoft.com/office/drawing/2014/main" id="{7E4C5DAD-6D98-46FA-B138-92B171FFFECE}"/>
                  </a:ext>
                </a:extLst>
              </p:cNvPr>
              <p:cNvSpPr/>
              <p:nvPr/>
            </p:nvSpPr>
            <p:spPr>
              <a:xfrm rot="10800000">
                <a:off x="4489912" y="491170"/>
                <a:ext cx="7702087" cy="330610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1BCEA4C8-CF39-408A-9449-DE8FE711A197}"/>
                  </a:ext>
                </a:extLst>
              </p:cNvPr>
              <p:cNvSpPr/>
              <p:nvPr/>
            </p:nvSpPr>
            <p:spPr>
              <a:xfrm>
                <a:off x="-9939" y="492809"/>
                <a:ext cx="4923161" cy="3306102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9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16E956C-D07E-40FC-92DB-6FAD94513C3F}"/>
                  </a:ext>
                </a:extLst>
              </p:cNvPr>
              <p:cNvGrpSpPr/>
              <p:nvPr/>
            </p:nvGrpSpPr>
            <p:grpSpPr>
              <a:xfrm>
                <a:off x="341806" y="690130"/>
                <a:ext cx="2559600" cy="2559600"/>
                <a:chOff x="341806" y="1537291"/>
                <a:chExt cx="2559600" cy="255960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C25BEB33-4AD7-419F-BE92-20CC5DCCD938}"/>
                    </a:ext>
                  </a:extLst>
                </p:cNvPr>
                <p:cNvGrpSpPr/>
                <p:nvPr/>
              </p:nvGrpSpPr>
              <p:grpSpPr>
                <a:xfrm>
                  <a:off x="341806" y="1537291"/>
                  <a:ext cx="2559600" cy="2559600"/>
                  <a:chOff x="351745" y="1139727"/>
                  <a:chExt cx="2559600" cy="2559600"/>
                </a:xfrm>
              </p:grpSpPr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68DE2E7C-CA5A-4736-8E05-BBCCC6756A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1745" y="1139727"/>
                    <a:ext cx="2559600" cy="2559600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2447BBB-43A0-4D4D-855D-98E602F3030A}"/>
                      </a:ext>
                    </a:extLst>
                  </p:cNvPr>
                  <p:cNvSpPr txBox="1"/>
                  <p:nvPr/>
                </p:nvSpPr>
                <p:spPr>
                  <a:xfrm>
                    <a:off x="509798" y="1261391"/>
                    <a:ext cx="2226366" cy="15060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a:t>กลุ่ม </a:t>
                    </a:r>
                    <a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a:t>Pre-Aging</a:t>
                    </a:r>
                    <a:endParaRPr kumimoji="0" lang="th-TH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endParaRPr>
                  </a:p>
                </p:txBody>
              </p:sp>
            </p:grp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AB21150B-EE17-4524-A0A8-14391D461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397" y="2117295"/>
                  <a:ext cx="1125289" cy="1125289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4C6E571-273C-4233-B6A1-2683FB6DEE5F}"/>
                    </a:ext>
                  </a:extLst>
                </p:cNvPr>
                <p:cNvSpPr txBox="1"/>
                <p:nvPr/>
              </p:nvSpPr>
              <p:spPr>
                <a:xfrm>
                  <a:off x="868552" y="3164968"/>
                  <a:ext cx="1602791" cy="527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อายุ </a:t>
                  </a: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45-59 </a:t>
                  </a:r>
                  <a:r>
                    <a:rPr kumimoji="0" lang="th-TH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ปี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1693057-60A4-4A52-83FC-7A749391D93C}"/>
                  </a:ext>
                </a:extLst>
              </p:cNvPr>
              <p:cNvGrpSpPr/>
              <p:nvPr/>
            </p:nvGrpSpPr>
            <p:grpSpPr>
              <a:xfrm>
                <a:off x="3458859" y="733870"/>
                <a:ext cx="2559600" cy="2559600"/>
                <a:chOff x="3457308" y="1537291"/>
                <a:chExt cx="2559600" cy="255960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74CEE5B-0E25-436C-AAA9-51290DD200ED}"/>
                    </a:ext>
                  </a:extLst>
                </p:cNvPr>
                <p:cNvGrpSpPr/>
                <p:nvPr/>
              </p:nvGrpSpPr>
              <p:grpSpPr>
                <a:xfrm>
                  <a:off x="3457308" y="1537291"/>
                  <a:ext cx="2559600" cy="2559600"/>
                  <a:chOff x="3467247" y="1139727"/>
                  <a:chExt cx="2559600" cy="2559600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70A8D39C-DA34-455B-B3BC-56BB15E1F5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7247" y="1139727"/>
                    <a:ext cx="2559600" cy="2559600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F755C16-DB48-4031-9744-544885CDFEDB}"/>
                      </a:ext>
                    </a:extLst>
                  </p:cNvPr>
                  <p:cNvSpPr txBox="1"/>
                  <p:nvPr/>
                </p:nvSpPr>
                <p:spPr>
                  <a:xfrm>
                    <a:off x="3633863" y="1262061"/>
                    <a:ext cx="2226366" cy="13967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a:t>กลุ่มติดสังคม</a:t>
                    </a:r>
                  </a:p>
                </p:txBody>
              </p:sp>
            </p:grp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13057B8-5EC8-4F22-ADC8-4E62E39F2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3742" y="2101113"/>
                  <a:ext cx="1945845" cy="1111911"/>
                </a:xfrm>
                <a:prstGeom prst="rect">
                  <a:avLst/>
                </a:prstGeom>
              </p:spPr>
            </p:pic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6451CBC-E20A-4011-A6AF-1E3D1BFBCDBA}"/>
                    </a:ext>
                  </a:extLst>
                </p:cNvPr>
                <p:cNvSpPr txBox="1"/>
                <p:nvPr/>
              </p:nvSpPr>
              <p:spPr>
                <a:xfrm>
                  <a:off x="3996261" y="3164967"/>
                  <a:ext cx="1435186" cy="527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สุขภาพดี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82C3C74-64E5-4CBB-99E0-8811390CAFC2}"/>
                  </a:ext>
                </a:extLst>
              </p:cNvPr>
              <p:cNvGrpSpPr/>
              <p:nvPr/>
            </p:nvGrpSpPr>
            <p:grpSpPr>
              <a:xfrm>
                <a:off x="6435757" y="732366"/>
                <a:ext cx="2647083" cy="2647083"/>
                <a:chOff x="6498394" y="1537290"/>
                <a:chExt cx="2647083" cy="264708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4890229-BAF6-4377-ADE6-F8EB9B282AAD}"/>
                    </a:ext>
                  </a:extLst>
                </p:cNvPr>
                <p:cNvGrpSpPr/>
                <p:nvPr/>
              </p:nvGrpSpPr>
              <p:grpSpPr>
                <a:xfrm>
                  <a:off x="6498394" y="1537290"/>
                  <a:ext cx="2647083" cy="2647083"/>
                  <a:chOff x="6508333" y="1139726"/>
                  <a:chExt cx="2647083" cy="2647083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37C0675F-D013-45F8-8F99-67DD8CB0E5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08333" y="1139726"/>
                    <a:ext cx="2647083" cy="2647083"/>
                  </a:xfrm>
                  <a:prstGeom prst="rect">
                    <a:avLst/>
                  </a:prstGeom>
                </p:spPr>
              </p:pic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737A5A3-FC03-4F84-AFCC-57798D9F6763}"/>
                      </a:ext>
                    </a:extLst>
                  </p:cNvPr>
                  <p:cNvSpPr txBox="1"/>
                  <p:nvPr/>
                </p:nvSpPr>
                <p:spPr>
                  <a:xfrm>
                    <a:off x="6900556" y="1274184"/>
                    <a:ext cx="1817196" cy="12638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800" b="1" i="0" u="none" strike="noStrike" kern="1200" cap="none" spc="-6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a:t>กลุ่มติดบ้าน ติดเตียง</a:t>
                    </a:r>
                  </a:p>
                </p:txBody>
              </p:sp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56C37C78-3CBC-490F-ADEF-158DE77D82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2737" y="1964857"/>
                  <a:ext cx="1697422" cy="1212444"/>
                </a:xfrm>
                <a:prstGeom prst="rect">
                  <a:avLst/>
                </a:prstGeom>
              </p:spPr>
            </p:pic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3BC8C0-FCF6-43BA-97E7-24DE5ACD73A1}"/>
                    </a:ext>
                  </a:extLst>
                </p:cNvPr>
                <p:cNvSpPr txBox="1"/>
                <p:nvPr/>
              </p:nvSpPr>
              <p:spPr>
                <a:xfrm>
                  <a:off x="7052544" y="3141773"/>
                  <a:ext cx="1573490" cy="527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th-TH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มีภาวะพึ่งพิง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FB7FA96-15F7-42DA-9865-5E0CC92E68CD}"/>
                  </a:ext>
                </a:extLst>
              </p:cNvPr>
              <p:cNvGrpSpPr/>
              <p:nvPr/>
            </p:nvGrpSpPr>
            <p:grpSpPr>
              <a:xfrm>
                <a:off x="9409739" y="811795"/>
                <a:ext cx="2558074" cy="2613102"/>
                <a:chOff x="9409739" y="1658956"/>
                <a:chExt cx="2558074" cy="2613102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F77CB862-BF91-4224-A22E-A904596E2D2F}"/>
                    </a:ext>
                  </a:extLst>
                </p:cNvPr>
                <p:cNvGrpSpPr/>
                <p:nvPr/>
              </p:nvGrpSpPr>
              <p:grpSpPr>
                <a:xfrm>
                  <a:off x="9409739" y="1658956"/>
                  <a:ext cx="2558074" cy="2613102"/>
                  <a:chOff x="9444740" y="1261392"/>
                  <a:chExt cx="2558074" cy="2613102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F8536407-6E96-462D-995D-AF4F3B85555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444740" y="1316420"/>
                    <a:ext cx="2558074" cy="2558074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C02F627-56D7-49C6-A2DE-401EC34BB8FE}"/>
                      </a:ext>
                    </a:extLst>
                  </p:cNvPr>
                  <p:cNvSpPr txBox="1"/>
                  <p:nvPr/>
                </p:nvSpPr>
                <p:spPr>
                  <a:xfrm>
                    <a:off x="9815179" y="1261392"/>
                    <a:ext cx="1817196" cy="13220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prstTxWarp prst="textArchUp">
                      <a:avLst/>
                    </a:prstTxWarp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th-TH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rPr>
                      <a:t>ผู้ป่วยระยะสุดท้าย</a:t>
                    </a:r>
                  </a:p>
                </p:txBody>
              </p:sp>
            </p:grpSp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254B192A-D9E7-4CAE-99ED-DB3AB08BC4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9912" y="1841075"/>
                  <a:ext cx="1677728" cy="1677728"/>
                </a:xfrm>
                <a:prstGeom prst="rect">
                  <a:avLst/>
                </a:prstGeom>
              </p:spPr>
            </p:pic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9D9A482F-63C6-4926-B495-0448C7E21591}"/>
                    </a:ext>
                  </a:extLst>
                </p:cNvPr>
                <p:cNvSpPr txBox="1"/>
                <p:nvPr/>
              </p:nvSpPr>
              <p:spPr>
                <a:xfrm>
                  <a:off x="9779232" y="3044646"/>
                  <a:ext cx="1772763" cy="527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H SarabunPSK" panose="020B0500040200020003" pitchFamily="34" charset="-34"/>
                      <a:ea typeface="+mn-ea"/>
                      <a:cs typeface="TH SarabunPSK" panose="020B0500040200020003" pitchFamily="34" charset="-34"/>
                    </a:rPr>
                    <a:t>Palliative Care</a:t>
                  </a:r>
                  <a:endPara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A9EB85B4-B8F3-461F-B388-C4478A8A58F4}"/>
                  </a:ext>
                </a:extLst>
              </p:cNvPr>
              <p:cNvSpPr/>
              <p:nvPr/>
            </p:nvSpPr>
            <p:spPr>
              <a:xfrm rot="10800000">
                <a:off x="1306571" y="3279738"/>
                <a:ext cx="738282" cy="278189"/>
              </a:xfrm>
              <a:prstGeom prst="triangle">
                <a:avLst/>
              </a:prstGeom>
              <a:solidFill>
                <a:srgbClr val="F06633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42A8F858-E204-459F-97CE-9887DCAC6CE2}"/>
                  </a:ext>
                </a:extLst>
              </p:cNvPr>
              <p:cNvSpPr/>
              <p:nvPr/>
            </p:nvSpPr>
            <p:spPr>
              <a:xfrm rot="10800000">
                <a:off x="4415213" y="3293515"/>
                <a:ext cx="738282" cy="278189"/>
              </a:xfrm>
              <a:prstGeom prst="triangle">
                <a:avLst/>
              </a:prstGeom>
              <a:solidFill>
                <a:srgbClr val="6FBCC8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62DEDD9B-7CA6-4AD1-97F6-D1FAFD2ED054}"/>
                  </a:ext>
                </a:extLst>
              </p:cNvPr>
              <p:cNvSpPr/>
              <p:nvPr/>
            </p:nvSpPr>
            <p:spPr>
              <a:xfrm rot="10800000">
                <a:off x="7449671" y="3366680"/>
                <a:ext cx="738282" cy="278189"/>
              </a:xfrm>
              <a:prstGeom prst="triangle">
                <a:avLst/>
              </a:prstGeom>
              <a:solidFill>
                <a:srgbClr val="FFC822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48" name="Isosceles Triangle 47">
                <a:extLst>
                  <a:ext uri="{FF2B5EF4-FFF2-40B4-BE49-F238E27FC236}">
                    <a16:creationId xmlns:a16="http://schemas.microsoft.com/office/drawing/2014/main" id="{DD2087FE-BA33-496E-8B51-1BD05B6C77AA}"/>
                  </a:ext>
                </a:extLst>
              </p:cNvPr>
              <p:cNvSpPr/>
              <p:nvPr/>
            </p:nvSpPr>
            <p:spPr>
              <a:xfrm rot="10800000">
                <a:off x="10407704" y="3262722"/>
                <a:ext cx="738282" cy="278189"/>
              </a:xfrm>
              <a:prstGeom prst="triangle">
                <a:avLst/>
              </a:prstGeom>
              <a:solidFill>
                <a:srgbClr val="314047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AC854B8-69A9-4009-A51E-207D0C080934}"/>
              </a:ext>
            </a:extLst>
          </p:cNvPr>
          <p:cNvGrpSpPr/>
          <p:nvPr/>
        </p:nvGrpSpPr>
        <p:grpSpPr>
          <a:xfrm>
            <a:off x="4971990" y="3495684"/>
            <a:ext cx="1951358" cy="1109397"/>
            <a:chOff x="6479184" y="4796412"/>
            <a:chExt cx="2601811" cy="126608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41CB64D-C254-4DC9-B603-6E80BB570CB7}"/>
                </a:ext>
              </a:extLst>
            </p:cNvPr>
            <p:cNvGrpSpPr/>
            <p:nvPr/>
          </p:nvGrpSpPr>
          <p:grpSpPr>
            <a:xfrm>
              <a:off x="6479184" y="4796412"/>
              <a:ext cx="2601811" cy="1266081"/>
              <a:chOff x="6479184" y="4796412"/>
              <a:chExt cx="2601811" cy="1266081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FBB4EFB-4FDF-411F-AA60-BC539115C476}"/>
                  </a:ext>
                </a:extLst>
              </p:cNvPr>
              <p:cNvSpPr/>
              <p:nvPr/>
            </p:nvSpPr>
            <p:spPr>
              <a:xfrm>
                <a:off x="6479184" y="4796412"/>
                <a:ext cx="2601811" cy="1187838"/>
              </a:xfrm>
              <a:prstGeom prst="roundRect">
                <a:avLst/>
              </a:prstGeom>
              <a:noFill/>
              <a:ln w="41275">
                <a:solidFill>
                  <a:srgbClr val="FFC8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0976DA-139E-4771-98E1-BB003E99CD8A}"/>
                  </a:ext>
                </a:extLst>
              </p:cNvPr>
              <p:cNvSpPr txBox="1"/>
              <p:nvPr/>
            </p:nvSpPr>
            <p:spPr>
              <a:xfrm>
                <a:off x="6509673" y="4831387"/>
                <a:ext cx="257132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การดูแลผู้สูงอายุระยะยาว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CM, CG, CP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rPr>
                  <a:t>ดูแลกลุ่มดี เสี่ยง ป่วย</a:t>
                </a: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2135D86-A56B-4065-9907-7EC027AB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06" y="5229690"/>
              <a:ext cx="936099" cy="481314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A7A7B9-3812-44AB-960B-E3F89B9DFA0B}"/>
              </a:ext>
            </a:extLst>
          </p:cNvPr>
          <p:cNvGrpSpPr/>
          <p:nvPr/>
        </p:nvGrpSpPr>
        <p:grpSpPr>
          <a:xfrm>
            <a:off x="2586358" y="4077076"/>
            <a:ext cx="2298598" cy="1154164"/>
            <a:chOff x="3231107" y="5627906"/>
            <a:chExt cx="3064797" cy="71534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69FFC85-900A-48E4-BC0B-6704BF02D52A}"/>
                </a:ext>
              </a:extLst>
            </p:cNvPr>
            <p:cNvSpPr/>
            <p:nvPr/>
          </p:nvSpPr>
          <p:spPr>
            <a:xfrm>
              <a:off x="3231658" y="5627908"/>
              <a:ext cx="3001617" cy="714085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271304F-1489-4EED-9520-F1B3F64DB354}"/>
                </a:ext>
              </a:extLst>
            </p:cNvPr>
            <p:cNvSpPr txBox="1"/>
            <p:nvPr/>
          </p:nvSpPr>
          <p:spPr>
            <a:xfrm>
              <a:off x="3231107" y="5627906"/>
              <a:ext cx="3064797" cy="715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ชมรมผู้สูงอายุ</a:t>
              </a:r>
              <a:r>
                <a:rPr kumimoji="0" lang="en-US" sz="172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/</a:t>
              </a: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โรงเรียนผู้สูงอายุ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เน้น </a:t>
              </a:r>
              <a:r>
                <a:rPr kumimoji="0" lang="en-US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6 </a:t>
              </a: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กิจกรรม สมองดี</a:t>
              </a:r>
              <a:r>
                <a:rPr kumimoji="0" lang="en-US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,</a:t>
              </a: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เคลื่อนไหวดี</a:t>
              </a:r>
              <a:r>
                <a:rPr kumimoji="0" lang="en-US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,</a:t>
              </a:r>
              <a:r>
                <a:rPr kumimoji="0" lang="th-TH" sz="172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มีความสุข, โภชนาการดี, สิ่งแวดล้อมดี, ฟันดี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2414C9-CA0C-4BD2-97D6-19BA59822960}"/>
              </a:ext>
            </a:extLst>
          </p:cNvPr>
          <p:cNvGrpSpPr/>
          <p:nvPr/>
        </p:nvGrpSpPr>
        <p:grpSpPr>
          <a:xfrm>
            <a:off x="2586358" y="3507276"/>
            <a:ext cx="2298598" cy="491987"/>
            <a:chOff x="3231107" y="4856938"/>
            <a:chExt cx="3064797" cy="6559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4723C15-94DB-411B-8DB9-FB663133ACD0}"/>
                </a:ext>
              </a:extLst>
            </p:cNvPr>
            <p:cNvSpPr/>
            <p:nvPr/>
          </p:nvSpPr>
          <p:spPr>
            <a:xfrm>
              <a:off x="3231108" y="4856938"/>
              <a:ext cx="3001617" cy="655983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A572C0F-58AD-4F08-A629-727D7C1D9459}"/>
                </a:ext>
              </a:extLst>
            </p:cNvPr>
            <p:cNvSpPr txBox="1"/>
            <p:nvPr/>
          </p:nvSpPr>
          <p:spPr>
            <a:xfrm>
              <a:off x="3231107" y="4966622"/>
              <a:ext cx="30647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สุขเพียงพอ ชะลอชรา ชีวายืนยาว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9127B6A-E648-44E3-8C19-621449776749}"/>
              </a:ext>
            </a:extLst>
          </p:cNvPr>
          <p:cNvGrpSpPr/>
          <p:nvPr/>
        </p:nvGrpSpPr>
        <p:grpSpPr>
          <a:xfrm>
            <a:off x="280325" y="3495684"/>
            <a:ext cx="2185896" cy="1517492"/>
            <a:chOff x="599467" y="4807001"/>
            <a:chExt cx="3001615" cy="1916407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1AEF7E2E-B1A5-40F8-B811-3106A64E415C}"/>
                </a:ext>
              </a:extLst>
            </p:cNvPr>
            <p:cNvSpPr/>
            <p:nvPr/>
          </p:nvSpPr>
          <p:spPr>
            <a:xfrm>
              <a:off x="599467" y="4807001"/>
              <a:ext cx="3001615" cy="1916407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40A8A7-6D0D-4003-A379-31B14E0228FE}"/>
                </a:ext>
              </a:extLst>
            </p:cNvPr>
            <p:cNvSpPr txBox="1"/>
            <p:nvPr/>
          </p:nvSpPr>
          <p:spPr>
            <a:xfrm>
              <a:off x="658791" y="4930949"/>
              <a:ext cx="2937043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เตรียมความพร้อมวัยทำงานสู่การเป็นผู้สูงอายุที่มีสุขภาพดี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ความสุข, โภชนาการดี, นคร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2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ส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fresh food pharmacy</a:t>
              </a:r>
              <a:endPara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E877C18-45FC-4E7D-B902-5FC96CE46FCF}"/>
              </a:ext>
            </a:extLst>
          </p:cNvPr>
          <p:cNvGrpSpPr/>
          <p:nvPr/>
        </p:nvGrpSpPr>
        <p:grpSpPr>
          <a:xfrm>
            <a:off x="7081921" y="3466215"/>
            <a:ext cx="1810119" cy="1302955"/>
            <a:chOff x="9651148" y="5191550"/>
            <a:chExt cx="2413492" cy="65598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A3F9473-E69A-4770-83EF-FAC7E2938343}"/>
                </a:ext>
              </a:extLst>
            </p:cNvPr>
            <p:cNvSpPr/>
            <p:nvPr/>
          </p:nvSpPr>
          <p:spPr>
            <a:xfrm>
              <a:off x="9651148" y="5191550"/>
              <a:ext cx="2401127" cy="655983"/>
            </a:xfrm>
            <a:prstGeom prst="roundRect">
              <a:avLst/>
            </a:prstGeom>
            <a:noFill/>
            <a:ln w="41275">
              <a:solidFill>
                <a:srgbClr val="314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EBBC695-5FC4-4F44-B6DC-5F792C67F070}"/>
                </a:ext>
              </a:extLst>
            </p:cNvPr>
            <p:cNvSpPr txBox="1"/>
            <p:nvPr/>
          </p:nvSpPr>
          <p:spPr>
            <a:xfrm>
              <a:off x="9663513" y="5304079"/>
              <a:ext cx="2401127" cy="325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Home Health Care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(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ดูแลแบประคับประคอง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)</a:t>
              </a:r>
              <a:endPara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AA9937B-F580-436E-9422-6C8DD8813D09}"/>
              </a:ext>
            </a:extLst>
          </p:cNvPr>
          <p:cNvGrpSpPr/>
          <p:nvPr/>
        </p:nvGrpSpPr>
        <p:grpSpPr>
          <a:xfrm>
            <a:off x="7066417" y="4894275"/>
            <a:ext cx="1804803" cy="910985"/>
            <a:chOff x="9651148" y="5509266"/>
            <a:chExt cx="2406404" cy="911771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FEB04EC6-FF59-49F3-B850-DC9C3188C110}"/>
                </a:ext>
              </a:extLst>
            </p:cNvPr>
            <p:cNvSpPr/>
            <p:nvPr/>
          </p:nvSpPr>
          <p:spPr>
            <a:xfrm>
              <a:off x="9651148" y="5509266"/>
              <a:ext cx="2401127" cy="911771"/>
            </a:xfrm>
            <a:prstGeom prst="roundRect">
              <a:avLst/>
            </a:prstGeom>
            <a:noFill/>
            <a:ln w="41275">
              <a:solidFill>
                <a:srgbClr val="3140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66F798F-D216-4E12-850E-DF9FAAE4DBD4}"/>
                </a:ext>
              </a:extLst>
            </p:cNvPr>
            <p:cNvSpPr txBox="1"/>
            <p:nvPr/>
          </p:nvSpPr>
          <p:spPr>
            <a:xfrm>
              <a:off x="9656425" y="5630012"/>
              <a:ext cx="2401127" cy="64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ดูแลโดย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เน้น </a:t>
              </a:r>
              <a:r>
                <a:rPr kumimoji="0" lang="th-TH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สห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วิชาชีพ +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ญาติ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127B6A-E648-44E3-8C19-621449776749}"/>
              </a:ext>
            </a:extLst>
          </p:cNvPr>
          <p:cNvGrpSpPr/>
          <p:nvPr/>
        </p:nvGrpSpPr>
        <p:grpSpPr>
          <a:xfrm>
            <a:off x="263662" y="5929284"/>
            <a:ext cx="8628818" cy="668068"/>
            <a:chOff x="120797" y="4852894"/>
            <a:chExt cx="3001618" cy="1081350"/>
          </a:xfrm>
        </p:grpSpPr>
        <p:sp>
          <p:nvSpPr>
            <p:cNvPr id="72" name="Rectangle: Rounded Corners 48">
              <a:extLst>
                <a:ext uri="{FF2B5EF4-FFF2-40B4-BE49-F238E27FC236}">
                  <a16:creationId xmlns:a16="http://schemas.microsoft.com/office/drawing/2014/main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E40A8A7-6D0D-4003-A379-31B14E0228FE}"/>
                </a:ext>
              </a:extLst>
            </p:cNvPr>
            <p:cNvSpPr txBox="1"/>
            <p:nvPr/>
          </p:nvSpPr>
          <p:spPr>
            <a:xfrm>
              <a:off x="185371" y="4934720"/>
              <a:ext cx="2937044" cy="999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มีการคัดกรองภาวะซึมเศร้า ภาวะเสี่ยงฆ่าตัวตาย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2Q 9Q 8Q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โดยจำแนกกลุ่ม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127B6A-E648-44E3-8C19-621449776749}"/>
              </a:ext>
            </a:extLst>
          </p:cNvPr>
          <p:cNvGrpSpPr/>
          <p:nvPr/>
        </p:nvGrpSpPr>
        <p:grpSpPr>
          <a:xfrm>
            <a:off x="280325" y="5085184"/>
            <a:ext cx="2203375" cy="799379"/>
            <a:chOff x="120797" y="4852894"/>
            <a:chExt cx="3001618" cy="1096839"/>
          </a:xfrm>
        </p:grpSpPr>
        <p:sp>
          <p:nvSpPr>
            <p:cNvPr id="75" name="Rectangle: Rounded Corners 48">
              <a:extLst>
                <a:ext uri="{FF2B5EF4-FFF2-40B4-BE49-F238E27FC236}">
                  <a16:creationId xmlns:a16="http://schemas.microsoft.com/office/drawing/2014/main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E40A8A7-6D0D-4003-A379-31B14E0228FE}"/>
                </a:ext>
              </a:extLst>
            </p:cNvPr>
            <p:cNvSpPr txBox="1"/>
            <p:nvPr/>
          </p:nvSpPr>
          <p:spPr>
            <a:xfrm>
              <a:off x="185371" y="4893790"/>
              <a:ext cx="2937044" cy="1055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ความสุขกลุ่มวัยทำงานชุมชน และสถานประกอบการ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2414C9-CA0C-4BD2-97D6-19BA59822960}"/>
              </a:ext>
            </a:extLst>
          </p:cNvPr>
          <p:cNvGrpSpPr/>
          <p:nvPr/>
        </p:nvGrpSpPr>
        <p:grpSpPr>
          <a:xfrm>
            <a:off x="2605046" y="5304343"/>
            <a:ext cx="2261221" cy="572929"/>
            <a:chOff x="3231107" y="4856936"/>
            <a:chExt cx="3064797" cy="768045"/>
          </a:xfrm>
        </p:grpSpPr>
        <p:sp>
          <p:nvSpPr>
            <p:cNvPr id="79" name="Rectangle: Rounded Corners 50">
              <a:extLst>
                <a:ext uri="{FF2B5EF4-FFF2-40B4-BE49-F238E27FC236}">
                  <a16:creationId xmlns:a16="http://schemas.microsoft.com/office/drawing/2014/main" id="{F4723C15-94DB-411B-8DB9-FB663133ACD0}"/>
                </a:ext>
              </a:extLst>
            </p:cNvPr>
            <p:cNvSpPr/>
            <p:nvPr/>
          </p:nvSpPr>
          <p:spPr>
            <a:xfrm>
              <a:off x="3231108" y="4856936"/>
              <a:ext cx="3001617" cy="655982"/>
            </a:xfrm>
            <a:prstGeom prst="roundRect">
              <a:avLst/>
            </a:prstGeom>
            <a:noFill/>
            <a:ln w="41275">
              <a:solidFill>
                <a:srgbClr val="6FBC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A572C0F-58AD-4F08-A629-727D7C1D9459}"/>
                </a:ext>
              </a:extLst>
            </p:cNvPr>
            <p:cNvSpPr txBox="1"/>
            <p:nvPr/>
          </p:nvSpPr>
          <p:spPr>
            <a:xfrm>
              <a:off x="3231107" y="4966630"/>
              <a:ext cx="3064797" cy="65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ความสุข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5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มิติ ชมรมผู้สูงอายุ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2414C9-CA0C-4BD2-97D6-19BA59822960}"/>
              </a:ext>
            </a:extLst>
          </p:cNvPr>
          <p:cNvGrpSpPr/>
          <p:nvPr/>
        </p:nvGrpSpPr>
        <p:grpSpPr>
          <a:xfrm>
            <a:off x="4941001" y="5104003"/>
            <a:ext cx="2050681" cy="701261"/>
            <a:chOff x="3231108" y="4856938"/>
            <a:chExt cx="3064797" cy="669923"/>
          </a:xfrm>
        </p:grpSpPr>
        <p:sp>
          <p:nvSpPr>
            <p:cNvPr id="82" name="Rectangle: Rounded Corners 50">
              <a:extLst>
                <a:ext uri="{FF2B5EF4-FFF2-40B4-BE49-F238E27FC236}">
                  <a16:creationId xmlns:a16="http://schemas.microsoft.com/office/drawing/2014/main" id="{F4723C15-94DB-411B-8DB9-FB663133ACD0}"/>
                </a:ext>
              </a:extLst>
            </p:cNvPr>
            <p:cNvSpPr/>
            <p:nvPr/>
          </p:nvSpPr>
          <p:spPr>
            <a:xfrm>
              <a:off x="3231108" y="4856938"/>
              <a:ext cx="3001617" cy="655983"/>
            </a:xfrm>
            <a:prstGeom prst="roundRect">
              <a:avLst/>
            </a:prstGeom>
            <a:noFill/>
            <a:ln w="41275">
              <a:solidFill>
                <a:srgbClr val="FFC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A572C0F-58AD-4F08-A629-727D7C1D9459}"/>
                </a:ext>
              </a:extLst>
            </p:cNvPr>
            <p:cNvSpPr txBox="1"/>
            <p:nvPr/>
          </p:nvSpPr>
          <p:spPr>
            <a:xfrm>
              <a:off x="3231108" y="4909413"/>
              <a:ext cx="3064797" cy="617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ความสุข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5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มิติ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</a:t>
              </a:r>
              <a:endPara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คัดกรองสมองเสื่อม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9127B6A-E648-44E3-8C19-621449776749}"/>
              </a:ext>
            </a:extLst>
          </p:cNvPr>
          <p:cNvGrpSpPr/>
          <p:nvPr/>
        </p:nvGrpSpPr>
        <p:grpSpPr>
          <a:xfrm>
            <a:off x="4961046" y="4605081"/>
            <a:ext cx="1962302" cy="552111"/>
            <a:chOff x="120797" y="4852894"/>
            <a:chExt cx="3001618" cy="1260668"/>
          </a:xfrm>
        </p:grpSpPr>
        <p:sp>
          <p:nvSpPr>
            <p:cNvPr id="85" name="Rectangle: Rounded Corners 48">
              <a:extLst>
                <a:ext uri="{FF2B5EF4-FFF2-40B4-BE49-F238E27FC236}">
                  <a16:creationId xmlns:a16="http://schemas.microsoft.com/office/drawing/2014/main" id="{1AEF7E2E-B1A5-40F8-B811-3106A64E415C}"/>
                </a:ext>
              </a:extLst>
            </p:cNvPr>
            <p:cNvSpPr/>
            <p:nvPr/>
          </p:nvSpPr>
          <p:spPr>
            <a:xfrm>
              <a:off x="120797" y="4852894"/>
              <a:ext cx="3001617" cy="994648"/>
            </a:xfrm>
            <a:prstGeom prst="roundRect">
              <a:avLst/>
            </a:prstGeom>
            <a:noFill/>
            <a:ln w="41275">
              <a:solidFill>
                <a:srgbClr val="FFC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E40A8A7-6D0D-4003-A379-31B14E0228FE}"/>
                </a:ext>
              </a:extLst>
            </p:cNvPr>
            <p:cNvSpPr txBox="1"/>
            <p:nvPr/>
          </p:nvSpPr>
          <p:spPr>
            <a:xfrm>
              <a:off x="185371" y="4934720"/>
              <a:ext cx="2937044" cy="11788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คลินิกผู้สูงอายุ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 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/ </a:t>
              </a:r>
              <a:r>
                <a:rPr kumimoji="0" lang="th-TH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อส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ม. </a:t>
              </a:r>
              <a:r>
                <a:rPr kumimoji="0" lang="th-TH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อสค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.</a:t>
              </a:r>
            </a:p>
          </p:txBody>
        </p:sp>
      </p:grpSp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9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รูปแบบอิสระ 108"/>
          <p:cNvSpPr/>
          <p:nvPr/>
        </p:nvSpPr>
        <p:spPr>
          <a:xfrm>
            <a:off x="5652120" y="1812165"/>
            <a:ext cx="744476" cy="4065107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0" name="รูปแบบอิสระ 109"/>
          <p:cNvSpPr/>
          <p:nvPr/>
        </p:nvSpPr>
        <p:spPr>
          <a:xfrm>
            <a:off x="6156176" y="1812165"/>
            <a:ext cx="744476" cy="4065107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1" name="รูปแบบอิสระ 110"/>
          <p:cNvSpPr/>
          <p:nvPr/>
        </p:nvSpPr>
        <p:spPr>
          <a:xfrm>
            <a:off x="6635836" y="1812165"/>
            <a:ext cx="744476" cy="4065107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2" name="รูปแบบอิสระ 111"/>
          <p:cNvSpPr/>
          <p:nvPr/>
        </p:nvSpPr>
        <p:spPr>
          <a:xfrm>
            <a:off x="7139892" y="1812165"/>
            <a:ext cx="744476" cy="4065107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3" name="รูปแบบอิสระ 112"/>
          <p:cNvSpPr/>
          <p:nvPr/>
        </p:nvSpPr>
        <p:spPr>
          <a:xfrm>
            <a:off x="7643948" y="1812165"/>
            <a:ext cx="744476" cy="4065107"/>
          </a:xfrm>
          <a:custGeom>
            <a:avLst/>
            <a:gdLst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498143 w 545910"/>
              <a:gd name="connsiteY3" fmla="*/ 75063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54239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545910"/>
              <a:gd name="connsiteY0" fmla="*/ 0 h 2395182"/>
              <a:gd name="connsiteX1" fmla="*/ 40943 w 545910"/>
              <a:gd name="connsiteY1" fmla="*/ 2395182 h 2395182"/>
              <a:gd name="connsiteX2" fmla="*/ 545910 w 545910"/>
              <a:gd name="connsiteY2" fmla="*/ 2395182 h 2395182"/>
              <a:gd name="connsiteX3" fmla="*/ 532262 w 545910"/>
              <a:gd name="connsiteY3" fmla="*/ 6824 h 2395182"/>
              <a:gd name="connsiteX4" fmla="*/ 0 w 545910"/>
              <a:gd name="connsiteY4" fmla="*/ 0 h 2395182"/>
              <a:gd name="connsiteX0" fmla="*/ 0 w 691530"/>
              <a:gd name="connsiteY0" fmla="*/ 0 h 2395182"/>
              <a:gd name="connsiteX1" fmla="*/ 40943 w 691530"/>
              <a:gd name="connsiteY1" fmla="*/ 2395182 h 2395182"/>
              <a:gd name="connsiteX2" fmla="*/ 545910 w 691530"/>
              <a:gd name="connsiteY2" fmla="*/ 2395182 h 2395182"/>
              <a:gd name="connsiteX3" fmla="*/ 532262 w 691530"/>
              <a:gd name="connsiteY3" fmla="*/ 6824 h 2395182"/>
              <a:gd name="connsiteX4" fmla="*/ 0 w 691530"/>
              <a:gd name="connsiteY4" fmla="*/ 0 h 2395182"/>
              <a:gd name="connsiteX0" fmla="*/ 0 w 737933"/>
              <a:gd name="connsiteY0" fmla="*/ 0 h 2395182"/>
              <a:gd name="connsiteX1" fmla="*/ 40943 w 737933"/>
              <a:gd name="connsiteY1" fmla="*/ 2395182 h 2395182"/>
              <a:gd name="connsiteX2" fmla="*/ 545910 w 737933"/>
              <a:gd name="connsiteY2" fmla="*/ 2395182 h 2395182"/>
              <a:gd name="connsiteX3" fmla="*/ 532262 w 737933"/>
              <a:gd name="connsiteY3" fmla="*/ 6824 h 2395182"/>
              <a:gd name="connsiteX4" fmla="*/ 0 w 737933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  <a:gd name="connsiteX0" fmla="*/ 0 w 744476"/>
              <a:gd name="connsiteY0" fmla="*/ 0 h 2395182"/>
              <a:gd name="connsiteX1" fmla="*/ 40943 w 744476"/>
              <a:gd name="connsiteY1" fmla="*/ 2395182 h 2395182"/>
              <a:gd name="connsiteX2" fmla="*/ 545910 w 744476"/>
              <a:gd name="connsiteY2" fmla="*/ 2395182 h 2395182"/>
              <a:gd name="connsiteX3" fmla="*/ 532262 w 744476"/>
              <a:gd name="connsiteY3" fmla="*/ 6824 h 2395182"/>
              <a:gd name="connsiteX4" fmla="*/ 0 w 744476"/>
              <a:gd name="connsiteY4" fmla="*/ 0 h 23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476" h="2395182">
                <a:moveTo>
                  <a:pt x="0" y="0"/>
                </a:moveTo>
                <a:cubicBezTo>
                  <a:pt x="197892" y="689211"/>
                  <a:pt x="388960" y="1112294"/>
                  <a:pt x="40943" y="2395182"/>
                </a:cubicBezTo>
                <a:lnTo>
                  <a:pt x="545910" y="2395182"/>
                </a:lnTo>
                <a:cubicBezTo>
                  <a:pt x="732431" y="1721893"/>
                  <a:pt x="884829" y="1014483"/>
                  <a:pt x="532262" y="68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331640" y="-19900"/>
            <a:ext cx="6372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แผนพัฒนาผู้สูงอายุ ปี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2563</a:t>
            </a:r>
            <a:endParaRPr kumimoji="0" lang="th-TH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115421" y="2612330"/>
            <a:ext cx="2439386" cy="2184110"/>
            <a:chOff x="44382" y="2752934"/>
            <a:chExt cx="2556178" cy="2184110"/>
          </a:xfrm>
        </p:grpSpPr>
        <p:sp>
          <p:nvSpPr>
            <p:cNvPr id="10" name="รูปแบบอิสระ 9"/>
            <p:cNvSpPr/>
            <p:nvPr/>
          </p:nvSpPr>
          <p:spPr>
            <a:xfrm>
              <a:off x="791580" y="4005064"/>
              <a:ext cx="1080119" cy="931980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2090058">
                  <a:moveTo>
                    <a:pt x="0" y="0"/>
                  </a:moveTo>
                  <a:lnTo>
                    <a:pt x="2438400" y="10886"/>
                  </a:lnTo>
                  <a:lnTo>
                    <a:pt x="1295400" y="20900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7" name="รูปแบบอิสระ 86"/>
            <p:cNvSpPr/>
            <p:nvPr/>
          </p:nvSpPr>
          <p:spPr>
            <a:xfrm>
              <a:off x="420168" y="3385117"/>
              <a:ext cx="1800019" cy="638536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  <a:gd name="connsiteX0" fmla="*/ 0 w 3699695"/>
                <a:gd name="connsiteY0" fmla="*/ 0 h 2529058"/>
                <a:gd name="connsiteX1" fmla="*/ 2438400 w 3699695"/>
                <a:gd name="connsiteY1" fmla="*/ 10886 h 2529058"/>
                <a:gd name="connsiteX2" fmla="*/ 3659055 w 3699695"/>
                <a:gd name="connsiteY2" fmla="*/ 2529058 h 2529058"/>
                <a:gd name="connsiteX3" fmla="*/ 1295400 w 3699695"/>
                <a:gd name="connsiteY3" fmla="*/ 2090058 h 2529058"/>
                <a:gd name="connsiteX4" fmla="*/ 0 w 3699695"/>
                <a:gd name="connsiteY4" fmla="*/ 0 h 2529058"/>
                <a:gd name="connsiteX0" fmla="*/ 0 w 3699695"/>
                <a:gd name="connsiteY0" fmla="*/ 0 h 2612224"/>
                <a:gd name="connsiteX1" fmla="*/ 2438400 w 3699695"/>
                <a:gd name="connsiteY1" fmla="*/ 10886 h 2612224"/>
                <a:gd name="connsiteX2" fmla="*/ 3659055 w 3699695"/>
                <a:gd name="connsiteY2" fmla="*/ 2529058 h 2612224"/>
                <a:gd name="connsiteX3" fmla="*/ 1270824 w 3699695"/>
                <a:gd name="connsiteY3" fmla="*/ 2612224 h 2612224"/>
                <a:gd name="connsiteX4" fmla="*/ 0 w 3699695"/>
                <a:gd name="connsiteY4" fmla="*/ 0 h 2612224"/>
                <a:gd name="connsiteX0" fmla="*/ 0 w 3109897"/>
                <a:gd name="connsiteY0" fmla="*/ 1462372 h 2601339"/>
                <a:gd name="connsiteX1" fmla="*/ 1848602 w 3109897"/>
                <a:gd name="connsiteY1" fmla="*/ 1 h 2601339"/>
                <a:gd name="connsiteX2" fmla="*/ 3069257 w 3109897"/>
                <a:gd name="connsiteY2" fmla="*/ 2518173 h 2601339"/>
                <a:gd name="connsiteX3" fmla="*/ 681026 w 3109897"/>
                <a:gd name="connsiteY3" fmla="*/ 2601339 h 2601339"/>
                <a:gd name="connsiteX4" fmla="*/ 0 w 3109897"/>
                <a:gd name="connsiteY4" fmla="*/ 1462372 h 2601339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69257 w 3642565"/>
                <a:gd name="connsiteY2" fmla="*/ 1063565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93832 w 3642565"/>
                <a:gd name="connsiteY2" fmla="*/ 1138160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740865"/>
                <a:gd name="connsiteY0" fmla="*/ 7764 h 1146731"/>
                <a:gd name="connsiteX1" fmla="*/ 3740865 w 3740865"/>
                <a:gd name="connsiteY1" fmla="*/ 0 h 1146731"/>
                <a:gd name="connsiteX2" fmla="*/ 3093832 w 3740865"/>
                <a:gd name="connsiteY2" fmla="*/ 1138160 h 1146731"/>
                <a:gd name="connsiteX3" fmla="*/ 681026 w 3740865"/>
                <a:gd name="connsiteY3" fmla="*/ 1146731 h 1146731"/>
                <a:gd name="connsiteX4" fmla="*/ 0 w 3740865"/>
                <a:gd name="connsiteY4" fmla="*/ 7764 h 1146731"/>
                <a:gd name="connsiteX0" fmla="*/ 0 w 3888315"/>
                <a:gd name="connsiteY0" fmla="*/ 63710 h 1146731"/>
                <a:gd name="connsiteX1" fmla="*/ 3888315 w 3888315"/>
                <a:gd name="connsiteY1" fmla="*/ 0 h 1146731"/>
                <a:gd name="connsiteX2" fmla="*/ 3241282 w 3888315"/>
                <a:gd name="connsiteY2" fmla="*/ 1138160 h 1146731"/>
                <a:gd name="connsiteX3" fmla="*/ 828476 w 3888315"/>
                <a:gd name="connsiteY3" fmla="*/ 1146731 h 1146731"/>
                <a:gd name="connsiteX4" fmla="*/ 0 w 3888315"/>
                <a:gd name="connsiteY4" fmla="*/ 63710 h 1146731"/>
                <a:gd name="connsiteX0" fmla="*/ 0 w 3863740"/>
                <a:gd name="connsiteY0" fmla="*/ 7764 h 1090785"/>
                <a:gd name="connsiteX1" fmla="*/ 3863740 w 3863740"/>
                <a:gd name="connsiteY1" fmla="*/ 0 h 1090785"/>
                <a:gd name="connsiteX2" fmla="*/ 3241282 w 3863740"/>
                <a:gd name="connsiteY2" fmla="*/ 1082214 h 1090785"/>
                <a:gd name="connsiteX3" fmla="*/ 828476 w 3863740"/>
                <a:gd name="connsiteY3" fmla="*/ 1090785 h 1090785"/>
                <a:gd name="connsiteX4" fmla="*/ 0 w 3863740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828476 w 4001975"/>
                <a:gd name="connsiteY3" fmla="*/ 1090785 h 1090785"/>
                <a:gd name="connsiteX4" fmla="*/ 0 w 4001975"/>
                <a:gd name="connsiteY4" fmla="*/ 7764 h 1090785"/>
                <a:gd name="connsiteX0" fmla="*/ 0 w 4001975"/>
                <a:gd name="connsiteY0" fmla="*/ 7764 h 1082214"/>
                <a:gd name="connsiteX1" fmla="*/ 4001975 w 4001975"/>
                <a:gd name="connsiteY1" fmla="*/ 0 h 1082214"/>
                <a:gd name="connsiteX2" fmla="*/ 3241282 w 4001975"/>
                <a:gd name="connsiteY2" fmla="*/ 1082214 h 1082214"/>
                <a:gd name="connsiteX3" fmla="*/ 766855 w 4001975"/>
                <a:gd name="connsiteY3" fmla="*/ 1079094 h 1082214"/>
                <a:gd name="connsiteX4" fmla="*/ 0 w 4001975"/>
                <a:gd name="connsiteY4" fmla="*/ 7764 h 108221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01975"/>
                <a:gd name="connsiteY0" fmla="*/ 7764 h 1093904"/>
                <a:gd name="connsiteX1" fmla="*/ 4001975 w 4001975"/>
                <a:gd name="connsiteY1" fmla="*/ 0 h 1093904"/>
                <a:gd name="connsiteX2" fmla="*/ 3195069 w 4001975"/>
                <a:gd name="connsiteY2" fmla="*/ 1093904 h 1093904"/>
                <a:gd name="connsiteX3" fmla="*/ 766855 w 4001975"/>
                <a:gd name="connsiteY3" fmla="*/ 1079094 h 1093904"/>
                <a:gd name="connsiteX4" fmla="*/ 0 w 4001975"/>
                <a:gd name="connsiteY4" fmla="*/ 7764 h 1093904"/>
                <a:gd name="connsiteX0" fmla="*/ 0 w 4063594"/>
                <a:gd name="connsiteY0" fmla="*/ 31145 h 1093904"/>
                <a:gd name="connsiteX1" fmla="*/ 4063594 w 4063594"/>
                <a:gd name="connsiteY1" fmla="*/ 0 h 1093904"/>
                <a:gd name="connsiteX2" fmla="*/ 3256688 w 4063594"/>
                <a:gd name="connsiteY2" fmla="*/ 1093904 h 1093904"/>
                <a:gd name="connsiteX3" fmla="*/ 828474 w 4063594"/>
                <a:gd name="connsiteY3" fmla="*/ 1079094 h 1093904"/>
                <a:gd name="connsiteX4" fmla="*/ 0 w 4063594"/>
                <a:gd name="connsiteY4" fmla="*/ 31145 h 1093904"/>
                <a:gd name="connsiteX0" fmla="*/ 0 w 4063594"/>
                <a:gd name="connsiteY0" fmla="*/ 31145 h 1093904"/>
                <a:gd name="connsiteX1" fmla="*/ 4063594 w 4063594"/>
                <a:gd name="connsiteY1" fmla="*/ 0 h 1093904"/>
                <a:gd name="connsiteX2" fmla="*/ 3256688 w 4063594"/>
                <a:gd name="connsiteY2" fmla="*/ 1093904 h 1093904"/>
                <a:gd name="connsiteX3" fmla="*/ 828474 w 4063594"/>
                <a:gd name="connsiteY3" fmla="*/ 1079094 h 1093904"/>
                <a:gd name="connsiteX4" fmla="*/ 0 w 4063594"/>
                <a:gd name="connsiteY4" fmla="*/ 31145 h 109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594" h="1093904">
                  <a:moveTo>
                    <a:pt x="0" y="31145"/>
                  </a:moveTo>
                  <a:cubicBezTo>
                    <a:pt x="1739658" y="-14306"/>
                    <a:pt x="2709063" y="10382"/>
                    <a:pt x="4063594" y="0"/>
                  </a:cubicBezTo>
                  <a:cubicBezTo>
                    <a:pt x="3598595" y="658121"/>
                    <a:pt x="3641452" y="543430"/>
                    <a:pt x="3256688" y="1093904"/>
                  </a:cubicBezTo>
                  <a:lnTo>
                    <a:pt x="828474" y="1079094"/>
                  </a:lnTo>
                  <a:lnTo>
                    <a:pt x="0" y="3114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88" name="รูปแบบอิสระ 87"/>
            <p:cNvSpPr/>
            <p:nvPr/>
          </p:nvSpPr>
          <p:spPr>
            <a:xfrm>
              <a:off x="44382" y="2752934"/>
              <a:ext cx="2556178" cy="669403"/>
            </a:xfrm>
            <a:custGeom>
              <a:avLst/>
              <a:gdLst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121228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111829"/>
                <a:gd name="connsiteX1" fmla="*/ 2438400 w 2438400"/>
                <a:gd name="connsiteY1" fmla="*/ 10886 h 2111829"/>
                <a:gd name="connsiteX2" fmla="*/ 1208314 w 2438400"/>
                <a:gd name="connsiteY2" fmla="*/ 2111829 h 2111829"/>
                <a:gd name="connsiteX3" fmla="*/ 0 w 2438400"/>
                <a:gd name="connsiteY3" fmla="*/ 0 h 2111829"/>
                <a:gd name="connsiteX0" fmla="*/ 0 w 2438400"/>
                <a:gd name="connsiteY0" fmla="*/ 0 h 2090058"/>
                <a:gd name="connsiteX1" fmla="*/ 2438400 w 2438400"/>
                <a:gd name="connsiteY1" fmla="*/ 10886 h 2090058"/>
                <a:gd name="connsiteX2" fmla="*/ 1295400 w 2438400"/>
                <a:gd name="connsiteY2" fmla="*/ 2090058 h 2090058"/>
                <a:gd name="connsiteX3" fmla="*/ 0 w 2438400"/>
                <a:gd name="connsiteY3" fmla="*/ 0 h 2090058"/>
                <a:gd name="connsiteX0" fmla="*/ 0 w 3699695"/>
                <a:gd name="connsiteY0" fmla="*/ 0 h 2529058"/>
                <a:gd name="connsiteX1" fmla="*/ 2438400 w 3699695"/>
                <a:gd name="connsiteY1" fmla="*/ 10886 h 2529058"/>
                <a:gd name="connsiteX2" fmla="*/ 3659055 w 3699695"/>
                <a:gd name="connsiteY2" fmla="*/ 2529058 h 2529058"/>
                <a:gd name="connsiteX3" fmla="*/ 1295400 w 3699695"/>
                <a:gd name="connsiteY3" fmla="*/ 2090058 h 2529058"/>
                <a:gd name="connsiteX4" fmla="*/ 0 w 3699695"/>
                <a:gd name="connsiteY4" fmla="*/ 0 h 2529058"/>
                <a:gd name="connsiteX0" fmla="*/ 0 w 3699695"/>
                <a:gd name="connsiteY0" fmla="*/ 0 h 2612224"/>
                <a:gd name="connsiteX1" fmla="*/ 2438400 w 3699695"/>
                <a:gd name="connsiteY1" fmla="*/ 10886 h 2612224"/>
                <a:gd name="connsiteX2" fmla="*/ 3659055 w 3699695"/>
                <a:gd name="connsiteY2" fmla="*/ 2529058 h 2612224"/>
                <a:gd name="connsiteX3" fmla="*/ 1270824 w 3699695"/>
                <a:gd name="connsiteY3" fmla="*/ 2612224 h 2612224"/>
                <a:gd name="connsiteX4" fmla="*/ 0 w 3699695"/>
                <a:gd name="connsiteY4" fmla="*/ 0 h 2612224"/>
                <a:gd name="connsiteX0" fmla="*/ 0 w 3109897"/>
                <a:gd name="connsiteY0" fmla="*/ 1462372 h 2601339"/>
                <a:gd name="connsiteX1" fmla="*/ 1848602 w 3109897"/>
                <a:gd name="connsiteY1" fmla="*/ 1 h 2601339"/>
                <a:gd name="connsiteX2" fmla="*/ 3069257 w 3109897"/>
                <a:gd name="connsiteY2" fmla="*/ 2518173 h 2601339"/>
                <a:gd name="connsiteX3" fmla="*/ 681026 w 3109897"/>
                <a:gd name="connsiteY3" fmla="*/ 2601339 h 2601339"/>
                <a:gd name="connsiteX4" fmla="*/ 0 w 3109897"/>
                <a:gd name="connsiteY4" fmla="*/ 1462372 h 2601339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69257 w 3642565"/>
                <a:gd name="connsiteY2" fmla="*/ 1063565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642565"/>
                <a:gd name="connsiteY0" fmla="*/ 7764 h 1146731"/>
                <a:gd name="connsiteX1" fmla="*/ 3642565 w 3642565"/>
                <a:gd name="connsiteY1" fmla="*/ 0 h 1146731"/>
                <a:gd name="connsiteX2" fmla="*/ 3093832 w 3642565"/>
                <a:gd name="connsiteY2" fmla="*/ 1138160 h 1146731"/>
                <a:gd name="connsiteX3" fmla="*/ 681026 w 3642565"/>
                <a:gd name="connsiteY3" fmla="*/ 1146731 h 1146731"/>
                <a:gd name="connsiteX4" fmla="*/ 0 w 3642565"/>
                <a:gd name="connsiteY4" fmla="*/ 7764 h 1146731"/>
                <a:gd name="connsiteX0" fmla="*/ 0 w 3740865"/>
                <a:gd name="connsiteY0" fmla="*/ 7764 h 1146731"/>
                <a:gd name="connsiteX1" fmla="*/ 3740865 w 3740865"/>
                <a:gd name="connsiteY1" fmla="*/ 0 h 1146731"/>
                <a:gd name="connsiteX2" fmla="*/ 3093832 w 3740865"/>
                <a:gd name="connsiteY2" fmla="*/ 1138160 h 1146731"/>
                <a:gd name="connsiteX3" fmla="*/ 681026 w 3740865"/>
                <a:gd name="connsiteY3" fmla="*/ 1146731 h 1146731"/>
                <a:gd name="connsiteX4" fmla="*/ 0 w 3740865"/>
                <a:gd name="connsiteY4" fmla="*/ 7764 h 1146731"/>
                <a:gd name="connsiteX0" fmla="*/ 0 w 3888315"/>
                <a:gd name="connsiteY0" fmla="*/ 63710 h 1146731"/>
                <a:gd name="connsiteX1" fmla="*/ 3888315 w 3888315"/>
                <a:gd name="connsiteY1" fmla="*/ 0 h 1146731"/>
                <a:gd name="connsiteX2" fmla="*/ 3241282 w 3888315"/>
                <a:gd name="connsiteY2" fmla="*/ 1138160 h 1146731"/>
                <a:gd name="connsiteX3" fmla="*/ 828476 w 3888315"/>
                <a:gd name="connsiteY3" fmla="*/ 1146731 h 1146731"/>
                <a:gd name="connsiteX4" fmla="*/ 0 w 3888315"/>
                <a:gd name="connsiteY4" fmla="*/ 63710 h 1146731"/>
                <a:gd name="connsiteX0" fmla="*/ 0 w 3863740"/>
                <a:gd name="connsiteY0" fmla="*/ 7764 h 1090785"/>
                <a:gd name="connsiteX1" fmla="*/ 3863740 w 3863740"/>
                <a:gd name="connsiteY1" fmla="*/ 0 h 1090785"/>
                <a:gd name="connsiteX2" fmla="*/ 3241282 w 3863740"/>
                <a:gd name="connsiteY2" fmla="*/ 1082214 h 1090785"/>
                <a:gd name="connsiteX3" fmla="*/ 828476 w 3863740"/>
                <a:gd name="connsiteY3" fmla="*/ 1090785 h 1090785"/>
                <a:gd name="connsiteX4" fmla="*/ 0 w 3863740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3937466"/>
                <a:gd name="connsiteY0" fmla="*/ 7764 h 1090785"/>
                <a:gd name="connsiteX1" fmla="*/ 3937466 w 3937466"/>
                <a:gd name="connsiteY1" fmla="*/ 0 h 1090785"/>
                <a:gd name="connsiteX2" fmla="*/ 3241282 w 3937466"/>
                <a:gd name="connsiteY2" fmla="*/ 1082214 h 1090785"/>
                <a:gd name="connsiteX3" fmla="*/ 828476 w 3937466"/>
                <a:gd name="connsiteY3" fmla="*/ 1090785 h 1090785"/>
                <a:gd name="connsiteX4" fmla="*/ 0 w 3937466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828476 w 4001975"/>
                <a:gd name="connsiteY3" fmla="*/ 1090785 h 1090785"/>
                <a:gd name="connsiteX4" fmla="*/ 0 w 4001975"/>
                <a:gd name="connsiteY4" fmla="*/ 7764 h 1090785"/>
                <a:gd name="connsiteX0" fmla="*/ 0 w 4001975"/>
                <a:gd name="connsiteY0" fmla="*/ 7764 h 1090785"/>
                <a:gd name="connsiteX1" fmla="*/ 4001975 w 4001975"/>
                <a:gd name="connsiteY1" fmla="*/ 0 h 1090785"/>
                <a:gd name="connsiteX2" fmla="*/ 3241282 w 4001975"/>
                <a:gd name="connsiteY2" fmla="*/ 1082214 h 1090785"/>
                <a:gd name="connsiteX3" fmla="*/ 550003 w 4001975"/>
                <a:gd name="connsiteY3" fmla="*/ 1090785 h 1090785"/>
                <a:gd name="connsiteX4" fmla="*/ 0 w 4001975"/>
                <a:gd name="connsiteY4" fmla="*/ 7764 h 1090785"/>
                <a:gd name="connsiteX0" fmla="*/ 0 w 3811441"/>
                <a:gd name="connsiteY0" fmla="*/ 0 h 1083021"/>
                <a:gd name="connsiteX1" fmla="*/ 3811441 w 3811441"/>
                <a:gd name="connsiteY1" fmla="*/ 24871 h 1083021"/>
                <a:gd name="connsiteX2" fmla="*/ 3241282 w 3811441"/>
                <a:gd name="connsiteY2" fmla="*/ 1074450 h 1083021"/>
                <a:gd name="connsiteX3" fmla="*/ 550003 w 3811441"/>
                <a:gd name="connsiteY3" fmla="*/ 1083021 h 1083021"/>
                <a:gd name="connsiteX4" fmla="*/ 0 w 3811441"/>
                <a:gd name="connsiteY4" fmla="*/ 0 h 1083021"/>
                <a:gd name="connsiteX0" fmla="*/ 0 w 3811441"/>
                <a:gd name="connsiteY0" fmla="*/ 0 h 1083021"/>
                <a:gd name="connsiteX1" fmla="*/ 3811441 w 3811441"/>
                <a:gd name="connsiteY1" fmla="*/ 24871 h 1083021"/>
                <a:gd name="connsiteX2" fmla="*/ 3241282 w 3811441"/>
                <a:gd name="connsiteY2" fmla="*/ 1074450 h 1083021"/>
                <a:gd name="connsiteX3" fmla="*/ 550003 w 3811441"/>
                <a:gd name="connsiteY3" fmla="*/ 1083021 h 1083021"/>
                <a:gd name="connsiteX4" fmla="*/ 0 w 3811441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73825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24871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083021"/>
                <a:gd name="connsiteX1" fmla="*/ 3796785 w 3796785"/>
                <a:gd name="connsiteY1" fmla="*/ 24871 h 1083021"/>
                <a:gd name="connsiteX2" fmla="*/ 3241282 w 3796785"/>
                <a:gd name="connsiteY2" fmla="*/ 1074450 h 1083021"/>
                <a:gd name="connsiteX3" fmla="*/ 550003 w 3796785"/>
                <a:gd name="connsiteY3" fmla="*/ 1083021 h 1083021"/>
                <a:gd name="connsiteX4" fmla="*/ 0 w 3796785"/>
                <a:gd name="connsiteY4" fmla="*/ 0 h 1083021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3403"/>
                <a:gd name="connsiteX1" fmla="*/ 3796785 w 3796785"/>
                <a:gd name="connsiteY1" fmla="*/ 24871 h 1123403"/>
                <a:gd name="connsiteX2" fmla="*/ 3255939 w 3796785"/>
                <a:gd name="connsiteY2" fmla="*/ 1123403 h 1123403"/>
                <a:gd name="connsiteX3" fmla="*/ 550003 w 3796785"/>
                <a:gd name="connsiteY3" fmla="*/ 1083021 h 1123403"/>
                <a:gd name="connsiteX4" fmla="*/ 0 w 3796785"/>
                <a:gd name="connsiteY4" fmla="*/ 0 h 1123403"/>
                <a:gd name="connsiteX0" fmla="*/ 0 w 3796785"/>
                <a:gd name="connsiteY0" fmla="*/ 0 h 1129783"/>
                <a:gd name="connsiteX1" fmla="*/ 3796785 w 3796785"/>
                <a:gd name="connsiteY1" fmla="*/ 24871 h 1129783"/>
                <a:gd name="connsiteX2" fmla="*/ 3255939 w 3796785"/>
                <a:gd name="connsiteY2" fmla="*/ 1123403 h 1129783"/>
                <a:gd name="connsiteX3" fmla="*/ 508004 w 3796785"/>
                <a:gd name="connsiteY3" fmla="*/ 1129783 h 1129783"/>
                <a:gd name="connsiteX4" fmla="*/ 0 w 3796785"/>
                <a:gd name="connsiteY4" fmla="*/ 0 h 1129783"/>
                <a:gd name="connsiteX0" fmla="*/ 0 w 3838785"/>
                <a:gd name="connsiteY0" fmla="*/ 0 h 1129783"/>
                <a:gd name="connsiteX1" fmla="*/ 3838785 w 3838785"/>
                <a:gd name="connsiteY1" fmla="*/ 24871 h 1129783"/>
                <a:gd name="connsiteX2" fmla="*/ 3297939 w 3838785"/>
                <a:gd name="connsiteY2" fmla="*/ 1123403 h 1129783"/>
                <a:gd name="connsiteX3" fmla="*/ 550004 w 3838785"/>
                <a:gd name="connsiteY3" fmla="*/ 1129783 h 1129783"/>
                <a:gd name="connsiteX4" fmla="*/ 0 w 3838785"/>
                <a:gd name="connsiteY4" fmla="*/ 0 h 1129783"/>
                <a:gd name="connsiteX0" fmla="*/ 0 w 3880786"/>
                <a:gd name="connsiteY0" fmla="*/ 0 h 1129783"/>
                <a:gd name="connsiteX1" fmla="*/ 3880786 w 3880786"/>
                <a:gd name="connsiteY1" fmla="*/ 24871 h 1129783"/>
                <a:gd name="connsiteX2" fmla="*/ 3339940 w 3880786"/>
                <a:gd name="connsiteY2" fmla="*/ 1123403 h 1129783"/>
                <a:gd name="connsiteX3" fmla="*/ 592005 w 3880786"/>
                <a:gd name="connsiteY3" fmla="*/ 1129783 h 1129783"/>
                <a:gd name="connsiteX4" fmla="*/ 0 w 3880786"/>
                <a:gd name="connsiteY4" fmla="*/ 0 h 1129783"/>
                <a:gd name="connsiteX0" fmla="*/ 0 w 3933288"/>
                <a:gd name="connsiteY0" fmla="*/ 0 h 1129783"/>
                <a:gd name="connsiteX1" fmla="*/ 3933288 w 3933288"/>
                <a:gd name="connsiteY1" fmla="*/ 1492 h 1129783"/>
                <a:gd name="connsiteX2" fmla="*/ 3339940 w 3933288"/>
                <a:gd name="connsiteY2" fmla="*/ 1123403 h 1129783"/>
                <a:gd name="connsiteX3" fmla="*/ 592005 w 3933288"/>
                <a:gd name="connsiteY3" fmla="*/ 1129783 h 1129783"/>
                <a:gd name="connsiteX4" fmla="*/ 0 w 3933288"/>
                <a:gd name="connsiteY4" fmla="*/ 0 h 1129783"/>
                <a:gd name="connsiteX0" fmla="*/ 0 w 3933288"/>
                <a:gd name="connsiteY0" fmla="*/ 0 h 1129783"/>
                <a:gd name="connsiteX1" fmla="*/ 3933288 w 3933288"/>
                <a:gd name="connsiteY1" fmla="*/ 1492 h 1129783"/>
                <a:gd name="connsiteX2" fmla="*/ 3339940 w 3933288"/>
                <a:gd name="connsiteY2" fmla="*/ 1123403 h 1129783"/>
                <a:gd name="connsiteX3" fmla="*/ 592005 w 3933288"/>
                <a:gd name="connsiteY3" fmla="*/ 1129783 h 1129783"/>
                <a:gd name="connsiteX4" fmla="*/ 0 w 3933288"/>
                <a:gd name="connsiteY4" fmla="*/ 0 h 1129783"/>
                <a:gd name="connsiteX0" fmla="*/ 0 w 3933288"/>
                <a:gd name="connsiteY0" fmla="*/ 0 h 1146784"/>
                <a:gd name="connsiteX1" fmla="*/ 3933288 w 3933288"/>
                <a:gd name="connsiteY1" fmla="*/ 1492 h 1146784"/>
                <a:gd name="connsiteX2" fmla="*/ 3329440 w 3933288"/>
                <a:gd name="connsiteY2" fmla="*/ 1146784 h 1146784"/>
                <a:gd name="connsiteX3" fmla="*/ 592005 w 3933288"/>
                <a:gd name="connsiteY3" fmla="*/ 1129783 h 1146784"/>
                <a:gd name="connsiteX4" fmla="*/ 0 w 3933288"/>
                <a:gd name="connsiteY4" fmla="*/ 0 h 114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3288" h="1146784">
                  <a:moveTo>
                    <a:pt x="0" y="0"/>
                  </a:moveTo>
                  <a:lnTo>
                    <a:pt x="3933288" y="1492"/>
                  </a:lnTo>
                  <a:cubicBezTo>
                    <a:pt x="3587430" y="689572"/>
                    <a:pt x="3682648" y="430941"/>
                    <a:pt x="3329440" y="1146784"/>
                  </a:cubicBezTo>
                  <a:cubicBezTo>
                    <a:pt x="2324865" y="1117006"/>
                    <a:pt x="1596580" y="1126927"/>
                    <a:pt x="592005" y="1129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63453" y="2089110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 ≥ 95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3883049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ติดเตียง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937942" y="271185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ติดสังคม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91843" y="336372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ติดบ้าน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313761" y="317290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Excercies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80523" y="2844403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promotion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39632" y="3532946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nutrition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05731" y="4005064"/>
            <a:ext cx="1010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 › 80%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2339752" y="3044458"/>
            <a:ext cx="274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ลูกศรเชื่อมต่อแบบตรง 95"/>
          <p:cNvCxnSpPr/>
          <p:nvPr/>
        </p:nvCxnSpPr>
        <p:spPr>
          <a:xfrm>
            <a:off x="2065224" y="3429000"/>
            <a:ext cx="274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ลูกศรเชื่อมต่อแบบตรง 96"/>
          <p:cNvCxnSpPr/>
          <p:nvPr/>
        </p:nvCxnSpPr>
        <p:spPr>
          <a:xfrm>
            <a:off x="1907704" y="3789040"/>
            <a:ext cx="274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/>
          <p:nvPr/>
        </p:nvCxnSpPr>
        <p:spPr>
          <a:xfrm>
            <a:off x="1691680" y="4221088"/>
            <a:ext cx="2745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สี่เหลี่ยมผืนผ้า 32"/>
          <p:cNvSpPr/>
          <p:nvPr/>
        </p:nvSpPr>
        <p:spPr>
          <a:xfrm>
            <a:off x="4427984" y="4205119"/>
            <a:ext cx="504056" cy="591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0" name="สี่เหลี่ยมผืนผ้า 99"/>
          <p:cNvSpPr/>
          <p:nvPr/>
        </p:nvSpPr>
        <p:spPr>
          <a:xfrm>
            <a:off x="5148064" y="4500779"/>
            <a:ext cx="504056" cy="311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1" name="สี่เหลี่ยมผืนผ้า 100"/>
          <p:cNvSpPr/>
          <p:nvPr/>
        </p:nvSpPr>
        <p:spPr>
          <a:xfrm>
            <a:off x="3275857" y="4283159"/>
            <a:ext cx="936104" cy="5139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ออกกำลังกาย</a:t>
            </a:r>
          </a:p>
        </p:txBody>
      </p:sp>
      <p:sp>
        <p:nvSpPr>
          <p:cNvPr id="102" name="สี่เหลี่ยมผืนผ้า 101"/>
          <p:cNvSpPr/>
          <p:nvPr/>
        </p:nvSpPr>
        <p:spPr>
          <a:xfrm>
            <a:off x="3275856" y="3645024"/>
            <a:ext cx="936104" cy="638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อาหาร+โรค</a:t>
            </a:r>
          </a:p>
          <a:p>
            <a:pPr algn="ctr">
              <a:lnSpc>
                <a:spcPct val="80000"/>
              </a:lnSpc>
            </a:pP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ยาที่ใช้</a:t>
            </a:r>
          </a:p>
        </p:txBody>
      </p:sp>
      <p:sp>
        <p:nvSpPr>
          <p:cNvPr id="103" name="สี่เหลี่ยมผืนผ้า 102"/>
          <p:cNvSpPr/>
          <p:nvPr/>
        </p:nvSpPr>
        <p:spPr>
          <a:xfrm>
            <a:off x="3275856" y="3197007"/>
            <a:ext cx="936104" cy="448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th-TH" sz="18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</a:t>
            </a: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>
            <a:off x="755576" y="4796440"/>
            <a:ext cx="5112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สี่เหลี่ยมผืนผ้า 52"/>
          <p:cNvSpPr/>
          <p:nvPr/>
        </p:nvSpPr>
        <p:spPr>
          <a:xfrm>
            <a:off x="1066785" y="4725144"/>
            <a:ext cx="4740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                   60ปี      70 ปี   80 ปี</a:t>
            </a: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2862949" y="5435949"/>
            <a:ext cx="1148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</a:t>
            </a:r>
          </a:p>
        </p:txBody>
      </p:sp>
      <p:sp>
        <p:nvSpPr>
          <p:cNvPr id="104" name="สี่เหลี่ยมผืนผ้า 103"/>
          <p:cNvSpPr/>
          <p:nvPr/>
        </p:nvSpPr>
        <p:spPr>
          <a:xfrm>
            <a:off x="5292080" y="908720"/>
            <a:ext cx="3034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1.จัดสถานที่ออกำลังกายเหมาะสม</a:t>
            </a:r>
          </a:p>
          <a:p>
            <a:r>
              <a:rPr lang="th-TH" sz="24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2.การให้งบประมาณสนับสนุน</a:t>
            </a:r>
          </a:p>
        </p:txBody>
      </p:sp>
      <p:sp>
        <p:nvSpPr>
          <p:cNvPr id="105" name="สี่เหลี่ยมผืนผ้า 104"/>
          <p:cNvSpPr/>
          <p:nvPr/>
        </p:nvSpPr>
        <p:spPr>
          <a:xfrm>
            <a:off x="6308905" y="2336572"/>
            <a:ext cx="1394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คัดกรองผู้สูงอายุ </a:t>
            </a:r>
          </a:p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≥95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6762658" y="3153162"/>
            <a:ext cx="1625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-จัดตั้งคลินิกผู้สูงอายุ</a:t>
            </a:r>
          </a:p>
          <a:p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-Fast tract</a:t>
            </a:r>
            <a:endParaRPr lang="th-TH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7" name="สี่เหลี่ยมผืนผ้า 106"/>
          <p:cNvSpPr/>
          <p:nvPr/>
        </p:nvSpPr>
        <p:spPr>
          <a:xfrm>
            <a:off x="7311089" y="4148762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การมีระบบข้อมูลถูกต้อง</a:t>
            </a:r>
          </a:p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และประมวลวิเคราะห์</a:t>
            </a:r>
          </a:p>
          <a:p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นำไปใช้เหมาะสม</a:t>
            </a:r>
          </a:p>
        </p:txBody>
      </p:sp>
      <p:sp>
        <p:nvSpPr>
          <p:cNvPr id="114" name="สี่เหลี่ยมผืนผ้า 113"/>
          <p:cNvSpPr/>
          <p:nvPr/>
        </p:nvSpPr>
        <p:spPr>
          <a:xfrm>
            <a:off x="5500227" y="5837175"/>
            <a:ext cx="655949" cy="839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</a:p>
          <a:p>
            <a:pPr algn="r">
              <a:lnSpc>
                <a:spcPct val="80000"/>
              </a:lnSpc>
            </a:pPr>
            <a:r>
              <a:rPr lang="th-TH" sz="2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algn="r"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เอกชน</a:t>
            </a:r>
          </a:p>
        </p:txBody>
      </p:sp>
      <p:sp>
        <p:nvSpPr>
          <p:cNvPr id="115" name="สี่เหลี่ยมผืนผ้า 114"/>
          <p:cNvSpPr/>
          <p:nvPr/>
        </p:nvSpPr>
        <p:spPr>
          <a:xfrm>
            <a:off x="6084168" y="5818350"/>
            <a:ext cx="689612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</a:t>
            </a:r>
          </a:p>
        </p:txBody>
      </p:sp>
      <p:sp>
        <p:nvSpPr>
          <p:cNvPr id="116" name="สี่เหลี่ยมผืนผ้า 115"/>
          <p:cNvSpPr/>
          <p:nvPr/>
        </p:nvSpPr>
        <p:spPr>
          <a:xfrm>
            <a:off x="6660232" y="5829963"/>
            <a:ext cx="53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</a:t>
            </a:r>
          </a:p>
          <a:p>
            <a:pPr algn="ctr">
              <a:lnSpc>
                <a:spcPct val="80000"/>
              </a:lnSpc>
            </a:pPr>
            <a:r>
              <a:rPr lang="th-TH" sz="2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สสอ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17" name="สี่เหลี่ยมผืนผ้า 116"/>
          <p:cNvSpPr/>
          <p:nvPr/>
        </p:nvSpPr>
        <p:spPr>
          <a:xfrm>
            <a:off x="7145317" y="5829963"/>
            <a:ext cx="534122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2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สสจ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18" name="สี่เหลี่ยมผืนผ้า 117"/>
          <p:cNvSpPr/>
          <p:nvPr/>
        </p:nvSpPr>
        <p:spPr>
          <a:xfrm>
            <a:off x="7705937" y="5829963"/>
            <a:ext cx="1186543" cy="839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</a:t>
            </a:r>
          </a:p>
          <a:p>
            <a:pPr>
              <a:lnSpc>
                <a:spcPct val="80000"/>
              </a:lnSpc>
            </a:pPr>
            <a:r>
              <a:rPr lang="th-TH" sz="20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กรมการแพทย์</a:t>
            </a:r>
          </a:p>
        </p:txBody>
      </p:sp>
      <p:sp>
        <p:nvSpPr>
          <p:cNvPr id="119" name="กากบาท 118"/>
          <p:cNvSpPr/>
          <p:nvPr/>
        </p:nvSpPr>
        <p:spPr>
          <a:xfrm>
            <a:off x="5724128" y="2021939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0" name="กากบาท 119"/>
          <p:cNvSpPr/>
          <p:nvPr/>
        </p:nvSpPr>
        <p:spPr>
          <a:xfrm>
            <a:off x="5796136" y="2453987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1" name="กากบาท 120"/>
          <p:cNvSpPr/>
          <p:nvPr/>
        </p:nvSpPr>
        <p:spPr>
          <a:xfrm>
            <a:off x="5868144" y="2886035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2" name="กากบาท 121"/>
          <p:cNvSpPr/>
          <p:nvPr/>
        </p:nvSpPr>
        <p:spPr>
          <a:xfrm>
            <a:off x="5940152" y="3356992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3" name="กากบาท 122"/>
          <p:cNvSpPr/>
          <p:nvPr/>
        </p:nvSpPr>
        <p:spPr>
          <a:xfrm>
            <a:off x="5940152" y="3822139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4" name="กากบาท 123"/>
          <p:cNvSpPr/>
          <p:nvPr/>
        </p:nvSpPr>
        <p:spPr>
          <a:xfrm>
            <a:off x="5921895" y="4221088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5" name="กากบาท 124"/>
          <p:cNvSpPr/>
          <p:nvPr/>
        </p:nvSpPr>
        <p:spPr>
          <a:xfrm>
            <a:off x="5868144" y="4653136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กากบาท 125"/>
          <p:cNvSpPr/>
          <p:nvPr/>
        </p:nvSpPr>
        <p:spPr>
          <a:xfrm>
            <a:off x="5796136" y="5085184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กากบาท 126"/>
          <p:cNvSpPr/>
          <p:nvPr/>
        </p:nvSpPr>
        <p:spPr>
          <a:xfrm>
            <a:off x="5724128" y="5550331"/>
            <a:ext cx="162273" cy="182925"/>
          </a:xfrm>
          <a:prstGeom prst="plus">
            <a:avLst>
              <a:gd name="adj" fmla="val 3197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8C49770D-4040-455F-A33F-2DF2071FBFC3}"/>
              </a:ext>
            </a:extLst>
          </p:cNvPr>
          <p:cNvSpPr txBox="1"/>
          <p:nvPr/>
        </p:nvSpPr>
        <p:spPr>
          <a:xfrm>
            <a:off x="4253233" y="2962095"/>
            <a:ext cx="88168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60</a:t>
            </a:r>
            <a:r>
              <a:rPr lang="th-TH" sz="2400" b="1" dirty="0">
                <a:solidFill>
                  <a:srgbClr val="0070C0"/>
                </a:solidFill>
              </a:rPr>
              <a:t>ปี</a:t>
            </a:r>
            <a:r>
              <a:rPr lang="en-US" sz="2400" b="1" dirty="0">
                <a:solidFill>
                  <a:srgbClr val="0070C0"/>
                </a:solidFill>
              </a:rPr>
              <a:t>+</a:t>
            </a:r>
            <a:r>
              <a:rPr lang="th-TH" sz="2400" b="1" dirty="0">
                <a:solidFill>
                  <a:srgbClr val="0070C0"/>
                </a:solidFill>
              </a:rPr>
              <a:t>กาย</a:t>
            </a:r>
            <a:r>
              <a:rPr lang="th-TH" sz="2400" b="1" dirty="0" err="1">
                <a:solidFill>
                  <a:srgbClr val="0070C0"/>
                </a:solidFill>
              </a:rPr>
              <a:t>อุป</a:t>
            </a:r>
            <a:r>
              <a:rPr lang="th-TH" sz="2400" b="1" dirty="0">
                <a:solidFill>
                  <a:srgbClr val="0070C0"/>
                </a:solidFill>
              </a:rPr>
              <a:t>กณ์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E1A6D7A-C06F-4793-9A56-D37037BE5FD9}"/>
              </a:ext>
            </a:extLst>
          </p:cNvPr>
          <p:cNvSpPr txBox="1"/>
          <p:nvPr/>
        </p:nvSpPr>
        <p:spPr>
          <a:xfrm>
            <a:off x="5004048" y="3625306"/>
            <a:ext cx="9694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</a:rPr>
              <a:t>ให้เวลาใส่ใจ</a:t>
            </a:r>
          </a:p>
        </p:txBody>
      </p:sp>
    </p:spTree>
    <p:extLst>
      <p:ext uri="{BB962C8B-B14F-4D97-AF65-F5344CB8AC3E}">
        <p14:creationId xmlns:p14="http://schemas.microsoft.com/office/powerpoint/2010/main" val="4029777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D972973-0A17-4CAF-B788-4326ABEE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816" y="3573016"/>
            <a:ext cx="6048672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A54EA9C-3764-4F37-8663-3D6D687F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1330" y="2204864"/>
            <a:ext cx="6192688" cy="4525962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r="2463" b="54428"/>
          <a:stretch/>
        </p:blipFill>
        <p:spPr>
          <a:xfrm>
            <a:off x="323528" y="0"/>
            <a:ext cx="8496944" cy="42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21AF02-DCB8-4225-9E8E-2055B523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83" y="1375901"/>
            <a:ext cx="3560829" cy="1765067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ประเทศไทยมีผู้สูงอายุ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8,192,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634 คน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 17.45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8 มี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687,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874 คน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 15.50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ทุกจังหวัดก้าวสู่สังคมสูงอายุ </a:t>
            </a:r>
            <a:b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&gt; 10 %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3780329"/>
            <a:ext cx="592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การคัดกรองดูแลและส่งต่อผู้สูงอายุ ย้อนหลัง 3 ปี</a:t>
            </a:r>
          </a:p>
        </p:txBody>
      </p:sp>
      <p:graphicFrame>
        <p:nvGraphicFramePr>
          <p:cNvPr id="4" name="แผนภูมิ 3"/>
          <p:cNvGraphicFramePr/>
          <p:nvPr>
            <p:extLst>
              <p:ext uri="{D42A27DB-BD31-4B8C-83A1-F6EECF244321}">
                <p14:modId xmlns:p14="http://schemas.microsoft.com/office/powerpoint/2010/main" val="2511262587"/>
              </p:ext>
            </p:extLst>
          </p:nvPr>
        </p:nvGraphicFramePr>
        <p:xfrm>
          <a:off x="175889" y="3756304"/>
          <a:ext cx="9073008" cy="320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แผนภูมิ 4"/>
          <p:cNvGraphicFramePr/>
          <p:nvPr>
            <p:extLst>
              <p:ext uri="{D42A27DB-BD31-4B8C-83A1-F6EECF244321}">
                <p14:modId xmlns:p14="http://schemas.microsoft.com/office/powerpoint/2010/main" val="2026345894"/>
              </p:ext>
            </p:extLst>
          </p:nvPr>
        </p:nvGraphicFramePr>
        <p:xfrm>
          <a:off x="3529733" y="1150585"/>
          <a:ext cx="5465112" cy="196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-9939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1.สถานการณ์ปัญหา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91083" y="3334171"/>
            <a:ext cx="252536" cy="21602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817765" y="2915652"/>
            <a:ext cx="534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เขต1  เขต2  เขต3  เขต4  เขต5  เขต6  เขต7  เขต8  เขต9 เขต10 เขต11 เขต12 ประเทศ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275692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/>
              <a:t>ข้อมูลผู้สูงอายุ ปี 2561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3416" y="3254206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HDC </a:t>
            </a:r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9 มิถุนายน 2562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994" y="11874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21.75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0034" y="13221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20.29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2082" y="12594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21.27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6016" y="1466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17.89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4170" y="1466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18.10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104" y="1682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15.41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8144" y="1466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18.02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8184" y="1682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224" y="1394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19.33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0272" y="1538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16.96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80312" y="1610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15.6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0352" y="175423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00392" y="15382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17.45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22225" y="766445"/>
            <a:ext cx="451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ข้อมูลผู้สูงอายุ ปี 2561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472" y="5596765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สมองเสื่อม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568" y="566877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ปี59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4616" y="570884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1102" y="5780851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48792" y="591673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ปี59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80840" y="595680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7326" y="602881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09032" y="6212899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ปี59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98312" y="6284907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6384" y="638885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ปี61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80203" y="6165304"/>
            <a:ext cx="216024" cy="20005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80203" y="6541313"/>
            <a:ext cx="216024" cy="2000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TextBox 40"/>
          <p:cNvSpPr txBox="1"/>
          <p:nvPr/>
        </p:nvSpPr>
        <p:spPr>
          <a:xfrm>
            <a:off x="3355360" y="5852859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หกล้ม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8551" y="6100821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</a:t>
            </a:r>
            <a:endParaRPr lang="th-TH" sz="2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8235" y="6021288"/>
            <a:ext cx="848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 8</a:t>
            </a:r>
          </a:p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</a:p>
        </p:txBody>
      </p:sp>
      <p:sp>
        <p:nvSpPr>
          <p:cNvPr id="44" name="ลูกศรขวา 43"/>
          <p:cNvSpPr/>
          <p:nvPr/>
        </p:nvSpPr>
        <p:spPr>
          <a:xfrm>
            <a:off x="323528" y="1547500"/>
            <a:ext cx="398205" cy="369332"/>
          </a:xfrm>
          <a:prstGeom prst="rightArrow">
            <a:avLst>
              <a:gd name="adj1" fmla="val 50000"/>
              <a:gd name="adj2" fmla="val 637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ขวา 45"/>
          <p:cNvSpPr/>
          <p:nvPr/>
        </p:nvSpPr>
        <p:spPr>
          <a:xfrm>
            <a:off x="323528" y="2267580"/>
            <a:ext cx="398205" cy="369332"/>
          </a:xfrm>
          <a:prstGeom prst="rightArrow">
            <a:avLst>
              <a:gd name="adj1" fmla="val 50000"/>
              <a:gd name="adj2" fmla="val 637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ลูกศรขวา 46"/>
          <p:cNvSpPr/>
          <p:nvPr/>
        </p:nvSpPr>
        <p:spPr>
          <a:xfrm>
            <a:off x="323528" y="2996952"/>
            <a:ext cx="398205" cy="369332"/>
          </a:xfrm>
          <a:prstGeom prst="rightArrow">
            <a:avLst>
              <a:gd name="adj1" fmla="val 50000"/>
              <a:gd name="adj2" fmla="val 6375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47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8032" y="1880828"/>
            <a:ext cx="6732240" cy="212423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จำนวนโรงพยาบาล </a:t>
            </a:r>
            <a:r>
              <a:rPr lang="en-US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87 </a:t>
            </a: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แห่ง  </a:t>
            </a:r>
            <a:b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เปิดบริการคลินิกผู้สูงอายุ </a:t>
            </a:r>
            <a:r>
              <a:rPr lang="en-US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65</a:t>
            </a: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แห่ง </a:t>
            </a:r>
            <a:b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ยังไม่เปิดบริการ  22 แห่ง </a:t>
            </a:r>
            <a:b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ผ่านเกณฑ์ประเมินกรมการแพทย์ </a:t>
            </a:r>
            <a:r>
              <a:rPr lang="en-US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แห่ง </a:t>
            </a:r>
            <a:r>
              <a:rPr lang="en-US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3.08</a:t>
            </a:r>
            <a:r>
              <a:rPr lang="th-TH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altLang="th-TH" sz="36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endParaRPr lang="th-TH" sz="36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-99392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1.สถานการณ์ปัญหา</a:t>
            </a: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259060" y="4797152"/>
            <a:ext cx="90654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ผู้สูงอายุพึ่งพิง (คะแนน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 0–11)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เขตสุขภาพที่ 8  19,165 คน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Care Plan 12,341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57.10% การโอนเงินจาก </a:t>
            </a:r>
            <a:r>
              <a:rPr lang="th-TH" sz="36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ยังต่ำ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มีผู้สูงอายุพึ่งพิงเปลี่ยนกลุ่มดีขึ้น 9.46 </a:t>
            </a: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 ประเทศ 188,917 คน จัดทำ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Care Plan 158,066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83.70 % )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6444208" y="260648"/>
            <a:ext cx="2232248" cy="2926726"/>
            <a:chOff x="6580232" y="260648"/>
            <a:chExt cx="2232248" cy="2926726"/>
          </a:xfrm>
        </p:grpSpPr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232" y="260648"/>
              <a:ext cx="2232248" cy="2232248"/>
            </a:xfrm>
            <a:prstGeom prst="rect">
              <a:avLst/>
            </a:prstGeom>
          </p:spPr>
        </p:pic>
        <p:pic>
          <p:nvPicPr>
            <p:cNvPr id="10" name="รูปภาพ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" t="29890" r="59042" b="29096"/>
            <a:stretch/>
          </p:blipFill>
          <p:spPr>
            <a:xfrm>
              <a:off x="7377882" y="1988840"/>
              <a:ext cx="1434598" cy="11985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313352" y="1556792"/>
              <a:ext cx="14991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FF0000"/>
                  </a:solidFill>
                </a:rPr>
                <a:t>คลินิกผู้สูงอายุ</a:t>
              </a:r>
            </a:p>
          </p:txBody>
        </p:sp>
      </p:grpSp>
      <p:sp>
        <p:nvSpPr>
          <p:cNvPr id="13" name="ตัวแทนเนื้อหา 2"/>
          <p:cNvSpPr txBox="1">
            <a:spLocks/>
          </p:cNvSpPr>
          <p:nvPr/>
        </p:nvSpPr>
        <p:spPr>
          <a:xfrm>
            <a:off x="323528" y="4005064"/>
            <a:ext cx="5112568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4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3.LTC.</a:t>
            </a:r>
            <a:r>
              <a:rPr lang="th-TH" sz="4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ปี 2559 - 2561 </a:t>
            </a:r>
          </a:p>
        </p:txBody>
      </p:sp>
      <p:sp>
        <p:nvSpPr>
          <p:cNvPr id="15" name="ตัวแทนเนื้อหา 2"/>
          <p:cNvSpPr txBox="1">
            <a:spLocks/>
          </p:cNvSpPr>
          <p:nvPr/>
        </p:nvSpPr>
        <p:spPr>
          <a:xfrm>
            <a:off x="343272" y="1052736"/>
            <a:ext cx="574089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th-TH" altLang="th-TH" sz="4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2.คลินิก</a:t>
            </a:r>
            <a:r>
              <a:rPr lang="th-TH" altLang="th-TH" sz="44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ผู้สูงอายุ</a:t>
            </a:r>
            <a:r>
              <a:rPr lang="th-TH" altLang="th-TH" sz="4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ย้อนหลัง (ปี 60-</a:t>
            </a:r>
            <a:r>
              <a:rPr lang="th-TH" altLang="th-TH" sz="4000" b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61)</a:t>
            </a:r>
            <a:endParaRPr lang="th-TH" sz="400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708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มุมมน 9"/>
          <p:cNvSpPr/>
          <p:nvPr/>
        </p:nvSpPr>
        <p:spPr>
          <a:xfrm>
            <a:off x="179512" y="1556792"/>
            <a:ext cx="8784976" cy="5083968"/>
          </a:xfrm>
          <a:prstGeom prst="roundRect">
            <a:avLst>
              <a:gd name="adj" fmla="val 37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" y="692696"/>
            <a:ext cx="9143999" cy="4189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ผู้สูงอายุช่วยเหลือตนเองได้  (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ADL 12 - 20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3707904" y="1225352"/>
            <a:ext cx="117842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537628"/>
            <a:ext cx="411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คัดกรอง หกล้ม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(เริ่มใช้ ปี 2557 ที่จ.อุดรธานี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548081"/>
            <a:ext cx="2941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คัดกรองสมองเสื่อม</a:t>
            </a:r>
          </a:p>
        </p:txBody>
      </p:sp>
      <p:sp>
        <p:nvSpPr>
          <p:cNvPr id="11" name="ลูกศรลง 10"/>
          <p:cNvSpPr/>
          <p:nvPr/>
        </p:nvSpPr>
        <p:spPr>
          <a:xfrm>
            <a:off x="1375758" y="2084412"/>
            <a:ext cx="484632" cy="411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-9939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2.แผนพัฒนา ปี 2562</a:t>
            </a:r>
          </a:p>
        </p:txBody>
      </p:sp>
      <p:sp>
        <p:nvSpPr>
          <p:cNvPr id="14" name="ลูกศรลง 13"/>
          <p:cNvSpPr/>
          <p:nvPr/>
        </p:nvSpPr>
        <p:spPr>
          <a:xfrm>
            <a:off x="5796136" y="2060848"/>
            <a:ext cx="484632" cy="411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r="2242"/>
          <a:stretch/>
        </p:blipFill>
        <p:spPr>
          <a:xfrm>
            <a:off x="3264892" y="2540799"/>
            <a:ext cx="5669906" cy="3984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492896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สำหรับผู้สูงอายุติดบ้านติดเตียง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จำคำหรือภาพเดิม 3 ภาพได้ไหม?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 รถ เสือ เก้าอี้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คำ คือ บ้าน แมว สีเขียว)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Mini Cog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(จำได้3 คำ -&gt; ปกติ / 0 คำ -&gt; ผิดปกติ 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ผู้สูงอายุทั่วไป ใช้คำถาม 14 ข้อ คะแนนตั้งแต่ 40-56 คะแนนผิดปกติส่งต่อ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520" y="44371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ส่งต่อคลินิกผู้สูงอายุ ใน รพ.สต./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ศสม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ทดสอบด้วย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ATM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(10คำถาม)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ตอบถูก &gt; 8 ข้อ ปกติ 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ตอบถูก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‹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7 ข้อ ผิดปกติ ส่งต่อ</a:t>
            </a:r>
          </a:p>
        </p:txBody>
      </p:sp>
      <p:sp>
        <p:nvSpPr>
          <p:cNvPr id="19" name="ลูกศรลง 18"/>
          <p:cNvSpPr/>
          <p:nvPr/>
        </p:nvSpPr>
        <p:spPr>
          <a:xfrm>
            <a:off x="1351064" y="4097748"/>
            <a:ext cx="484632" cy="411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0" name="ลูกศรลง 19"/>
          <p:cNvSpPr/>
          <p:nvPr/>
        </p:nvSpPr>
        <p:spPr>
          <a:xfrm>
            <a:off x="1351064" y="5609916"/>
            <a:ext cx="484632" cy="4113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597308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รพชฦ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ทดสอบด้วย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MMSE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พบสมองเสื่อม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cognitive impairment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ส่งต่อ</a:t>
            </a:r>
          </a:p>
        </p:txBody>
      </p:sp>
    </p:spTree>
    <p:extLst>
      <p:ext uri="{BB962C8B-B14F-4D97-AF65-F5344CB8AC3E}">
        <p14:creationId xmlns:p14="http://schemas.microsoft.com/office/powerpoint/2010/main" val="42729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A49C897-3809-401D-88F5-B80EABE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44216"/>
            <a:ext cx="8424936" cy="630932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ประเมิน/คัดกรอง ภาวะสุขภาพผู้สูงอายุ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กลุ่มติดสังคม ส่งเสริมคุณภาพชีวิต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กลุ่มเสี่ยงหกล้ม สมองเสื่อม ได้รับ การปรับเปลี่ยนพฤติกรรม และดูแลติดตาม และส่งต่อ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คลินิกผู้สูงอายุในรพช./รพท. พัฒนาคุณภาพเพื่อรับ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refer DM HT Fall Dementia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รพ.สต.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โดยมีตัวชี้วัดกำกับ 2 ตัวคือ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ผู้สูงอายุได้รับการคัดกรอง พบกลุ่มเสี่ยงหกล้มและสมองเสื่อม ได้รับการดูแลแก้ไขปัญหา ป้องกันปัจจัยเสี่ยงและส่งเสริมสุขภาพในระดับปฐมภูมิทุกคน กลุ่มเสี่ยงหกล้มที่ไม่ดีขึ้นได้รับการส่งต่อคลินิกผู้สูงอายุในระดับทุติยภูมิและตติยภูมิตามลำดับ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คลินิกผู้สูงอายุผ่านเกณฑ์ประเมินของกรมการแพทย์ รพศ/รพท. ทุกแห่ง /  รพช. อย่างน้อยจังหวัดละ 1 แห่ง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(งบประมาณสนับสนุนจาก 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/ กรมการแพทย์   /  โรงพยาบาลมะเร็งอุดรธานี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กรมการแพทย์  / กระทรวง 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พม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622FD2-875C-4F26-9848-047A0C0C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4966960"/>
            <a:ext cx="2455750" cy="1774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-9939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2.แผนพัฒนา ปี 2562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3375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ผู้สูงอายุช่วยเหลือตนเองได้  (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12 - 20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84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5"/>
          <p:cNvPicPr>
            <a:picLocks noChangeAspect="1"/>
          </p:cNvPicPr>
          <p:nvPr/>
        </p:nvPicPr>
        <p:blipFill rotWithShape="1">
          <a:blip r:embed="rId2"/>
          <a:srcRect l="3308" r="11694" b="12425"/>
          <a:stretch/>
        </p:blipFill>
        <p:spPr>
          <a:xfrm flipH="1">
            <a:off x="8048134" y="2474293"/>
            <a:ext cx="772338" cy="594667"/>
          </a:xfrm>
          <a:prstGeom prst="rect">
            <a:avLst/>
          </a:prstGeom>
        </p:spPr>
      </p:pic>
      <p:pic>
        <p:nvPicPr>
          <p:cNvPr id="2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552" y="853176"/>
            <a:ext cx="1297602" cy="498677"/>
          </a:xfrm>
          <a:prstGeom prst="rect">
            <a:avLst/>
          </a:prstGeom>
        </p:spPr>
      </p:pic>
      <p:pic>
        <p:nvPicPr>
          <p:cNvPr id="28" name="Picture 2" descr="ผลการค้นหารูปภาพสำหรับ อาชีพนักการเมือง การ์ตูน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626239" cy="84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ผลการค้นหารูปภาพสำหรับ arr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9184" flipH="1" flipV="1">
            <a:off x="4936738" y="2420426"/>
            <a:ext cx="1524575" cy="52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3"/>
          <p:cNvSpPr/>
          <p:nvPr/>
        </p:nvSpPr>
        <p:spPr>
          <a:xfrm>
            <a:off x="539552" y="117029"/>
            <a:ext cx="8230781" cy="59376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ขั้นตอนการขอรับงบประมาณจัดบริการสาธารณสุขสำหรับผู้สูงอายุที่มีภาวะพึ่งพิง 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Krub" panose="02000506040000020004" pitchFamily="2" charset="-34"/>
              <a:ea typeface="Calibri" panose="020F0502020204030204" pitchFamily="34" charset="0"/>
              <a:cs typeface="TH Krub" panose="02000506040000020004" pitchFamily="2" charset="-34"/>
            </a:endParaRPr>
          </a:p>
        </p:txBody>
      </p:sp>
      <p:sp>
        <p:nvSpPr>
          <p:cNvPr id="32" name="Rounded Rectangle 20"/>
          <p:cNvSpPr/>
          <p:nvPr/>
        </p:nvSpPr>
        <p:spPr>
          <a:xfrm>
            <a:off x="163894" y="3501008"/>
            <a:ext cx="8800594" cy="3295514"/>
          </a:xfrm>
          <a:prstGeom prst="roundRect">
            <a:avLst>
              <a:gd name="adj" fmla="val 8799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16216" y="2517595"/>
            <a:ext cx="2298044" cy="83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b="1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</a:lstStyle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สปสช.โอนเงินตามรายชื่อ </a:t>
            </a:r>
          </a:p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ผสอ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.ที่เข้าเกณฑ์ </a:t>
            </a:r>
          </a:p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ไปที่ บัญชีกองทุน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LTC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(อปท.)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99852" y="2607295"/>
            <a:ext cx="309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รพ.สต.เสนอ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CP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ต่อ อนุ กก.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09352" y="710796"/>
            <a:ext cx="39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แสดงความจำนงเข้าร่วมจัดบริการไปที่ สปสช.เขต</a:t>
            </a:r>
          </a:p>
        </p:txBody>
      </p:sp>
      <p:cxnSp>
        <p:nvCxnSpPr>
          <p:cNvPr id="36" name="Straight Arrow Connector 11"/>
          <p:cNvCxnSpPr/>
          <p:nvPr/>
        </p:nvCxnSpPr>
        <p:spPr>
          <a:xfrm flipV="1">
            <a:off x="2657988" y="1062759"/>
            <a:ext cx="3570196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8-Point Star 29"/>
          <p:cNvSpPr/>
          <p:nvPr/>
        </p:nvSpPr>
        <p:spPr>
          <a:xfrm>
            <a:off x="2448141" y="725156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8-Point Star 33"/>
          <p:cNvSpPr/>
          <p:nvPr/>
        </p:nvSpPr>
        <p:spPr>
          <a:xfrm>
            <a:off x="3059832" y="1124744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39" name="Straight Arrow Connector 34"/>
          <p:cNvCxnSpPr/>
          <p:nvPr/>
        </p:nvCxnSpPr>
        <p:spPr>
          <a:xfrm>
            <a:off x="3275195" y="1749570"/>
            <a:ext cx="339935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63894" y="1700808"/>
            <a:ext cx="3111301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b="1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รพ./รพ.สต. สำรวจและบันทึกข้อมูลผสอ. </a:t>
            </a:r>
          </a:p>
        </p:txBody>
      </p:sp>
      <p:sp>
        <p:nvSpPr>
          <p:cNvPr id="41" name="8-Point Star 38"/>
          <p:cNvSpPr/>
          <p:nvPr/>
        </p:nvSpPr>
        <p:spPr>
          <a:xfrm>
            <a:off x="6516216" y="1052736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240" y="1340768"/>
            <a:ext cx="243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b="1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defRPr>
            </a:lvl1pPr>
          </a:lstStyle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สปสช.ตรวจสอบรายชื่อ ผสอ. </a:t>
            </a:r>
          </a:p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 อปท.ยืนยันแล้ว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1856" y="853550"/>
            <a:ext cx="1879514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ผู้บริหารสูงสุดของ อปท.</a:t>
            </a:r>
          </a:p>
        </p:txBody>
      </p:sp>
      <p:cxnSp>
        <p:nvCxnSpPr>
          <p:cNvPr id="44" name="Straight Connector 13"/>
          <p:cNvCxnSpPr/>
          <p:nvPr/>
        </p:nvCxnSpPr>
        <p:spPr>
          <a:xfrm>
            <a:off x="1640757" y="1204948"/>
            <a:ext cx="0" cy="49586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51720" y="2924944"/>
            <a:ext cx="432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ลงนามข้อตกลงระหว่ง อปท. และ หน่วยจัดบริการ</a:t>
            </a:r>
          </a:p>
        </p:txBody>
      </p:sp>
      <p:sp>
        <p:nvSpPr>
          <p:cNvPr id="46" name="8-Point Star 41"/>
          <p:cNvSpPr/>
          <p:nvPr/>
        </p:nvSpPr>
        <p:spPr>
          <a:xfrm>
            <a:off x="7843574" y="2087451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7" name="Rounded Rectangle 42"/>
          <p:cNvSpPr/>
          <p:nvPr/>
        </p:nvSpPr>
        <p:spPr>
          <a:xfrm>
            <a:off x="6444208" y="759349"/>
            <a:ext cx="2520280" cy="2597643"/>
          </a:xfrm>
          <a:prstGeom prst="roundRect">
            <a:avLst>
              <a:gd name="adj" fmla="val 98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92513" y="1808644"/>
            <a:ext cx="3455751" cy="59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บันทึกข้อมูลผู้สูงอายุ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LTC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ในโปรแกรมฯ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.เขต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7151" y="1084674"/>
            <a:ext cx="3089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อปท.ยืนยันข้อมูลผู้สูงอายุในโปรแกรม</a:t>
            </a:r>
          </a:p>
        </p:txBody>
      </p:sp>
      <p:pic>
        <p:nvPicPr>
          <p:cNvPr id="50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217" y="1396807"/>
            <a:ext cx="406532" cy="406532"/>
          </a:xfrm>
          <a:prstGeom prst="rect">
            <a:avLst/>
          </a:prstGeom>
        </p:spPr>
      </p:pic>
      <p:sp>
        <p:nvSpPr>
          <p:cNvPr id="51" name="8-Point Star 37"/>
          <p:cNvSpPr/>
          <p:nvPr/>
        </p:nvSpPr>
        <p:spPr>
          <a:xfrm>
            <a:off x="3063336" y="1854666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2" name="8-Point Star 43"/>
          <p:cNvSpPr/>
          <p:nvPr/>
        </p:nvSpPr>
        <p:spPr>
          <a:xfrm>
            <a:off x="1743291" y="2735523"/>
            <a:ext cx="472842" cy="477453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1228690"/>
            <a:ext cx="164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ประสานงานกัน</a:t>
            </a:r>
          </a:p>
        </p:txBody>
      </p:sp>
      <p:cxnSp>
        <p:nvCxnSpPr>
          <p:cNvPr id="62" name="Straight Arrow Connector 34"/>
          <p:cNvCxnSpPr/>
          <p:nvPr/>
        </p:nvCxnSpPr>
        <p:spPr>
          <a:xfrm flipH="1">
            <a:off x="8531996" y="1844824"/>
            <a:ext cx="444" cy="57232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18225" y="3356992"/>
            <a:ext cx="425556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จัดบริการฯสำหรับผู้สูงอายุที่มีภาวะพึ่งพิง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 rotWithShape="1">
          <a:blip r:embed="rId7"/>
          <a:srcRect l="12758" t="8372" r="12538" b="8495"/>
          <a:stretch/>
        </p:blipFill>
        <p:spPr>
          <a:xfrm>
            <a:off x="462659" y="2838127"/>
            <a:ext cx="1258397" cy="931894"/>
          </a:xfrm>
          <a:prstGeom prst="rect">
            <a:avLst/>
          </a:prstGeom>
        </p:spPr>
      </p:pic>
      <p:sp>
        <p:nvSpPr>
          <p:cNvPr id="64" name="Rectangle 8"/>
          <p:cNvSpPr/>
          <p:nvPr/>
        </p:nvSpPr>
        <p:spPr>
          <a:xfrm>
            <a:off x="375078" y="3846814"/>
            <a:ext cx="2230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หน่วยบริการ/สถานบริการ/</a:t>
            </a:r>
          </a:p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ศูนย์พัฒนาคุณภาพชีวิตฯ</a:t>
            </a:r>
          </a:p>
        </p:txBody>
      </p:sp>
      <p:pic>
        <p:nvPicPr>
          <p:cNvPr id="65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581" y="4372776"/>
            <a:ext cx="1749179" cy="640400"/>
          </a:xfrm>
          <a:prstGeom prst="rect">
            <a:avLst/>
          </a:prstGeom>
        </p:spPr>
      </p:pic>
      <p:sp>
        <p:nvSpPr>
          <p:cNvPr id="66" name="Rectangle 10"/>
          <p:cNvSpPr/>
          <p:nvPr/>
        </p:nvSpPr>
        <p:spPr>
          <a:xfrm>
            <a:off x="323528" y="5013176"/>
            <a:ext cx="3522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hlinkClick r:id="rId9" action="ppaction://hlinkfile"/>
              </a:rPr>
              <a:t>CM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hlinkClick r:id="rId9" action="ppaction://hlinkfile"/>
              </a:rPr>
              <a:t> จัดทำ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hlinkClick r:id="rId9" action="ppaction://hlinkfile"/>
              </a:rPr>
              <a:t>Care Plan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  <a:hlinkClick r:id="" action="ppaction://hlinkfile"/>
              </a:rPr>
              <a:t>ตามชุดสิทธิประโยชน์</a:t>
            </a:r>
          </a:p>
        </p:txBody>
      </p:sp>
      <p:pic>
        <p:nvPicPr>
          <p:cNvPr id="67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789" y="3846814"/>
            <a:ext cx="734403" cy="585404"/>
          </a:xfrm>
          <a:prstGeom prst="rect">
            <a:avLst/>
          </a:prstGeom>
        </p:spPr>
      </p:pic>
      <p:pic>
        <p:nvPicPr>
          <p:cNvPr id="68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5789" y="4499437"/>
            <a:ext cx="742053" cy="513739"/>
          </a:xfrm>
          <a:prstGeom prst="rect">
            <a:avLst/>
          </a:prstGeom>
        </p:spPr>
      </p:pic>
      <p:sp>
        <p:nvSpPr>
          <p:cNvPr id="69" name="Rectangle 37"/>
          <p:cNvSpPr/>
          <p:nvPr/>
        </p:nvSpPr>
        <p:spPr>
          <a:xfrm>
            <a:off x="4211960" y="3861048"/>
            <a:ext cx="1590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คณะกรรมการ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กองทุนท้องถิ่น </a:t>
            </a:r>
          </a:p>
        </p:txBody>
      </p:sp>
      <p:pic>
        <p:nvPicPr>
          <p:cNvPr id="70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05885" y="4093041"/>
            <a:ext cx="1432427" cy="1202967"/>
          </a:xfrm>
          <a:prstGeom prst="rect">
            <a:avLst/>
          </a:prstGeom>
        </p:spPr>
      </p:pic>
      <p:sp>
        <p:nvSpPr>
          <p:cNvPr id="71" name="Oval 1"/>
          <p:cNvSpPr/>
          <p:nvPr/>
        </p:nvSpPr>
        <p:spPr>
          <a:xfrm>
            <a:off x="6217490" y="3950374"/>
            <a:ext cx="914115" cy="5116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อนุมัติ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83768" y="3820978"/>
            <a:ext cx="1985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สิทธิอื่น/ไม่ตรงเกณฑ์</a:t>
            </a:r>
          </a:p>
        </p:txBody>
      </p:sp>
      <p:sp>
        <p:nvSpPr>
          <p:cNvPr id="74" name="Down Arrow 54"/>
          <p:cNvSpPr/>
          <p:nvPr/>
        </p:nvSpPr>
        <p:spPr>
          <a:xfrm rot="15817923">
            <a:off x="3428934" y="3479163"/>
            <a:ext cx="167395" cy="1619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5" name="Down Arrow 55"/>
          <p:cNvSpPr/>
          <p:nvPr/>
        </p:nvSpPr>
        <p:spPr>
          <a:xfrm rot="16545171">
            <a:off x="3429843" y="3873577"/>
            <a:ext cx="166370" cy="1596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08548" y="3748970"/>
            <a:ext cx="155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อบต./เทศบาล</a:t>
            </a:r>
          </a:p>
        </p:txBody>
      </p:sp>
      <p:cxnSp>
        <p:nvCxnSpPr>
          <p:cNvPr id="77" name="Straight Arrow Connector 7"/>
          <p:cNvCxnSpPr/>
          <p:nvPr/>
        </p:nvCxnSpPr>
        <p:spPr>
          <a:xfrm>
            <a:off x="7037600" y="4221088"/>
            <a:ext cx="558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39"/>
          <p:cNvSpPr/>
          <p:nvPr/>
        </p:nvSpPr>
        <p:spPr>
          <a:xfrm>
            <a:off x="4283968" y="4509120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คณะอนุกรรมการ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LTC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01457" y="4701314"/>
            <a:ext cx="1814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สิทธิ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UC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/ตรงเกณฑ์</a:t>
            </a:r>
          </a:p>
        </p:txBody>
      </p:sp>
      <p:cxnSp>
        <p:nvCxnSpPr>
          <p:cNvPr id="81" name="Straight Arrow Connector 38"/>
          <p:cNvCxnSpPr/>
          <p:nvPr/>
        </p:nvCxnSpPr>
        <p:spPr>
          <a:xfrm>
            <a:off x="7020272" y="4797152"/>
            <a:ext cx="567634" cy="37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1"/>
          <p:cNvSpPr/>
          <p:nvPr/>
        </p:nvSpPr>
        <p:spPr>
          <a:xfrm>
            <a:off x="6217491" y="4545684"/>
            <a:ext cx="914115" cy="51164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อนุมัติ</a:t>
            </a:r>
          </a:p>
        </p:txBody>
      </p:sp>
      <p:sp>
        <p:nvSpPr>
          <p:cNvPr id="88" name="Rectangle 41"/>
          <p:cNvSpPr/>
          <p:nvPr/>
        </p:nvSpPr>
        <p:spPr>
          <a:xfrm>
            <a:off x="6654295" y="5296008"/>
            <a:ext cx="2238185" cy="142192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1.จัดทำข้อตกลง (ลงนามระหว่าง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อปท. กับกับ หน่วยจัดบริการ)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2.เบิกจ่าย โอนงบงบประมาณ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ให้หน่วยจัดบริการ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3.บันทึกผลการอนุมัติ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ในโปรแกรม</a:t>
            </a:r>
          </a:p>
        </p:txBody>
      </p:sp>
      <p:pic>
        <p:nvPicPr>
          <p:cNvPr id="89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55835" y="5689976"/>
            <a:ext cx="912309" cy="763360"/>
          </a:xfrm>
          <a:prstGeom prst="rect">
            <a:avLst/>
          </a:prstGeom>
        </p:spPr>
      </p:pic>
      <p:sp>
        <p:nvSpPr>
          <p:cNvPr id="90" name="Rectangle 48"/>
          <p:cNvSpPr/>
          <p:nvPr/>
        </p:nvSpPr>
        <p:spPr>
          <a:xfrm>
            <a:off x="4372935" y="6381328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จัดบริการตาม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91" name="Rectangle 50"/>
          <p:cNvSpPr/>
          <p:nvPr/>
        </p:nvSpPr>
        <p:spPr>
          <a:xfrm>
            <a:off x="4890589" y="5333146"/>
            <a:ext cx="140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กำกับ ติดตาม</a:t>
            </a:r>
          </a:p>
        </p:txBody>
      </p:sp>
      <p:cxnSp>
        <p:nvCxnSpPr>
          <p:cNvPr id="92" name="Straight Arrow Connector 59"/>
          <p:cNvCxnSpPr/>
          <p:nvPr/>
        </p:nvCxnSpPr>
        <p:spPr>
          <a:xfrm flipH="1">
            <a:off x="4220391" y="6070432"/>
            <a:ext cx="543243" cy="141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60"/>
          <p:cNvCxnSpPr/>
          <p:nvPr/>
        </p:nvCxnSpPr>
        <p:spPr>
          <a:xfrm flipH="1">
            <a:off x="5868144" y="6098650"/>
            <a:ext cx="745090" cy="191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22"/>
          <p:cNvCxnSpPr/>
          <p:nvPr/>
        </p:nvCxnSpPr>
        <p:spPr>
          <a:xfrm>
            <a:off x="4890589" y="5085184"/>
            <a:ext cx="0" cy="586402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553" y="6006972"/>
            <a:ext cx="823071" cy="563700"/>
          </a:xfrm>
          <a:prstGeom prst="rect">
            <a:avLst/>
          </a:prstGeom>
        </p:spPr>
      </p:pic>
      <p:sp>
        <p:nvSpPr>
          <p:cNvPr id="102" name="Rectangle 43"/>
          <p:cNvSpPr/>
          <p:nvPr/>
        </p:nvSpPr>
        <p:spPr>
          <a:xfrm>
            <a:off x="1187624" y="5517232"/>
            <a:ext cx="3024336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บันทึกผลการประเมินในโปรแกรมหลัง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การดูแลครบ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เพื่อของบดูแลต่อเนื่อง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-ปรับแผนการให้บริการ /ปรับปรุง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care plan</a:t>
            </a: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-รายงานผลการดูแลไปที่ อปท.หลังการดูแล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12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เดือน</a:t>
            </a:r>
          </a:p>
        </p:txBody>
      </p:sp>
      <p:pic>
        <p:nvPicPr>
          <p:cNvPr id="103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002451">
            <a:off x="257225" y="5516693"/>
            <a:ext cx="604956" cy="3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A49C897-3809-401D-88F5-B80EABE04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56" y="2002532"/>
            <a:ext cx="8639944" cy="466682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1.กลุ่มภาวะพึ่งพิง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CM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TAI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เพื่อจัดทำ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Care plan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ตามระเบียบและแนวทางของ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รวมทั้งติดตามการตอบรับการโอนเงินจาก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2.กลุ่มที่มี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Care plan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ได้รับการดูแลจาก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CG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3.CM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ประสานกับหน่วยงานที่เกี่ยวข้อง 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FCT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(ทีมหมอครอบครัว)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อปท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พม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สังคมสงเคราะห์ )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เพื่อเพิ่มประสิทธิภาพการดูแล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4.พัฒนาสารสื่อสารข้อมูลการดูแล ระบบส่งต่อ ทั้งข้อมูลส่งขึ้นหน่วยทุติยภูมิและลงยังชุมชน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โดยมีตัวชี้วัดกำกับ 1 ตัวคือ</a:t>
            </a:r>
            <a:endParaRPr 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1.ตำบลมีระบบการส่งเสริมสุขภาพดูแลผู้สูงอายุระยะยาว (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ในชุมชนผ่านเกณฑ์ ร้อยละ 70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(งบประมาณสนับสนุนจาก </a:t>
            </a:r>
            <a:r>
              <a:rPr lang="th-TH" sz="2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LTC.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90000"/>
              </a:lnSpc>
            </a:pP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-99392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2.แผนพัฒนา ปี 2562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08604"/>
            <a:ext cx="9144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ผู้สูงอายุที่มีภาวะพึ่งพิง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ADL 0 - 11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E622FD2-875C-4F26-9848-047A0C0CB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038968"/>
            <a:ext cx="2455750" cy="17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2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1296144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1.ผู้สูงอายุได้รับการคัดกรอง พบกลุ่มเสี่ยงหกล้มและสมองเสื่อม</a:t>
            </a:r>
            <a:b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ได้รับการดูแลแก้ไขปัญหา ป้องกันปัจจัยเสี่ยงและส่งเสริมสุขภาพ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88032" y="2935485"/>
            <a:ext cx="8820472" cy="3877891"/>
          </a:xfrm>
        </p:spPr>
        <p:txBody>
          <a:bodyPr/>
          <a:lstStyle/>
          <a:p>
            <a:pPr marL="0" lvl="0" indent="0" algn="ctr">
              <a:lnSpc>
                <a:spcPct val="90000"/>
              </a:lnSpc>
              <a:buNone/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เปรียบเทียบกับข้อมูลย้อนหลัง 3 ปี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ความครอบคลุมการคัดกรองสมองเสื่อม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533,495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คนเพิ่มขึ้น  24.24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หกล้ม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536,676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เพิ่มขึ้น 26.25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มีข้อมูลการดูแลกลุ่มเสี่ยงสมองเสื่อม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6,767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คิดเป็น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กลุ่มเสี่ยงหกล้ม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18,464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คน คิดเป็น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รวมทั้งการส่งต่อหลังจากการดูแลกลุ่มเสี่ยงที่ชัดเจนขึ้น กลุ่มเสี่ยงหกล้ม หลังจากดูแลใน รพ.สต. 3 เดือน ยังไม่ดีขึ้น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ต้องส่งต่อ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มีเพียง 540 คน แสดงว่า การดูแล กลุ่มเสี่ยงสามารถป้องกันการเข้าสู่ภาวะหกล้ม ถึง 97.08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-27384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3.ผลการดำเนินงาน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5496" y="836712"/>
            <a:ext cx="910850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TH Baijam" pitchFamily="2" charset="-3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ผลการดำเนินงานตามตัวชี้วัด ( ต.ค. 61 -ก.ค. 62 )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j-ea"/>
              <a:cs typeface="TH Baijam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03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2275DA4B-1A67-4455-95FF-5876A64B6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383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ข้อมูลการคัดกรองผู้สูงอายุ</a:t>
            </a:r>
          </a:p>
        </p:txBody>
      </p:sp>
      <p:graphicFrame>
        <p:nvGraphicFramePr>
          <p:cNvPr id="5" name="Chart 13">
            <a:extLst>
              <a:ext uri="{FF2B5EF4-FFF2-40B4-BE49-F238E27FC236}">
                <a16:creationId xmlns:a16="http://schemas.microsoft.com/office/drawing/2014/main" id="{CA98F169-962D-4967-B0FE-D5502D4BC0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767" y="1062028"/>
          <a:ext cx="8590286" cy="225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A025689-03A5-4113-9048-44156478FA89}"/>
              </a:ext>
            </a:extLst>
          </p:cNvPr>
          <p:cNvSpPr txBox="1"/>
          <p:nvPr/>
        </p:nvSpPr>
        <p:spPr>
          <a:xfrm>
            <a:off x="-36512" y="321297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ข้อมูลพบภาวะเสี่ยงในผู้สูงอายุ</a:t>
            </a:r>
          </a:p>
        </p:txBody>
      </p:sp>
      <p:graphicFrame>
        <p:nvGraphicFramePr>
          <p:cNvPr id="8" name="Chart 13">
            <a:extLst>
              <a:ext uri="{FF2B5EF4-FFF2-40B4-BE49-F238E27FC236}">
                <a16:creationId xmlns:a16="http://schemas.microsoft.com/office/drawing/2014/main" id="{89F8ED5F-BCBE-404B-93AA-42544C10839E}"/>
              </a:ext>
            </a:extLst>
          </p:cNvPr>
          <p:cNvGraphicFramePr/>
          <p:nvPr/>
        </p:nvGraphicFramePr>
        <p:xfrm>
          <a:off x="179512" y="4362981"/>
          <a:ext cx="8515784" cy="214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72BD6AE9-4C38-4566-AE9F-38FBF65AB95A}"/>
              </a:ext>
            </a:extLst>
          </p:cNvPr>
          <p:cNvSpPr txBox="1"/>
          <p:nvPr/>
        </p:nvSpPr>
        <p:spPr>
          <a:xfrm>
            <a:off x="8495928" y="1023119"/>
            <a:ext cx="7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95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4FAC68E-D9F3-4EB5-BCBE-71ECF5E62389}"/>
              </a:ext>
            </a:extLst>
          </p:cNvPr>
          <p:cNvSpPr txBox="1"/>
          <p:nvPr/>
        </p:nvSpPr>
        <p:spPr>
          <a:xfrm>
            <a:off x="3671392" y="6504057"/>
            <a:ext cx="54473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ที่มา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ข้อมูลผู้สูงอายุ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HDC </a:t>
            </a: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 ปี 60 ณ 30 ก.ย.60  / 2561  ณ 30 ก.ย.61 /  ปี 62  ก.ย – ก.ค 62 ณ 8 ก.ค)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th-TH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762" y="3933056"/>
            <a:ext cx="404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ร้อยละของผู้สูงอายุที่พบภาวะเสี่ยง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7692" y="692696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ร้อยละของผู้สูงอายุที่คัดกรอง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Fall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863080" y="1268760"/>
            <a:ext cx="7704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4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2300</Words>
  <Application>Microsoft Office PowerPoint</Application>
  <PresentationFormat>นำเสนอทางหน้าจอ (4:3)</PresentationFormat>
  <Paragraphs>356</Paragraphs>
  <Slides>19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6" baseType="lpstr">
      <vt:lpstr>Arial</vt:lpstr>
      <vt:lpstr>Calibri</vt:lpstr>
      <vt:lpstr>Tahoma</vt:lpstr>
      <vt:lpstr>TH Krub</vt:lpstr>
      <vt:lpstr>TH SarabunPSK</vt:lpstr>
      <vt:lpstr>Office Theme</vt:lpstr>
      <vt:lpstr>1_ชุดรูปแบบของ Office</vt:lpstr>
      <vt:lpstr>ผู้สูงอายุ</vt:lpstr>
      <vt:lpstr>ประเทศไทยมีผู้สูงอายุ 8,192,634 คน         คิดเป็น 17.45 %  เขตสุขภาพที่ 8 มี 687,874 คน         คิดเป็น 15.50 %  ทุกจังหวัดก้าวสู่สังคมสูงอายุ         ( &gt; 10 % 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1.ผู้สูงอายุได้รับการคัดกรอง พบกลุ่มเสี่ยงหกล้มและสมองเสื่อม ได้รับการดูแลแก้ไขปัญหา ป้องกันปัจจัยเสี่ยงและส่งเสริมสุขภาพ</vt:lpstr>
      <vt:lpstr>ข้อมูลการคัดกรองผู้สูงอายุ</vt:lpstr>
      <vt:lpstr>ข้อมูลการคัดกรองผู้สูงอายุ</vt:lpstr>
      <vt:lpstr>2. คลินิกผู้สูงอายุผ่านเกณฑ์ประเมินของกรมการแพทย์ รพศ/รพท. ทุกแห่ง /  รพช. อย่างน้อยจังหวัดละ 1 แห่ง</vt:lpstr>
      <vt:lpstr>3.ร้อยละของตำบลที่มีระบบการส่งเสริมสุขภาพดูแลผู้สูงอายุระยะยาว ( Long  Term Care ) ในชุมชนผ่านเกณฑ์ ร้อยละ  70</vt:lpstr>
      <vt:lpstr>3.ร้อยละของตำบลที่มีระบบการส่งเสริมสุขภาพดูแลผู้สูงอายุระยะยาว ( Long  Term Care ) ในชุมชนผ่านเกณฑ์ ร้อยละ  70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Superman</cp:lastModifiedBy>
  <cp:revision>415</cp:revision>
  <cp:lastPrinted>2019-08-14T09:40:04Z</cp:lastPrinted>
  <dcterms:created xsi:type="dcterms:W3CDTF">2017-05-05T10:05:07Z</dcterms:created>
  <dcterms:modified xsi:type="dcterms:W3CDTF">2019-08-15T05:26:29Z</dcterms:modified>
</cp:coreProperties>
</file>